
<file path=[Content_Types].xml><?xml version="1.0" encoding="utf-8"?>
<Types xmlns="http://schemas.openxmlformats.org/package/2006/content-types">
  <Default ContentType="application/vnd.openxmlformats-officedocument.spreadsheetml.sheet" Extension="xlsx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1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51435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g00zYll6GOFRLs30xhnkPEf6Vo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36CA32-481E-4DB3-B5EC-F6E7CEAA32D5}">
  <a:tblStyle styleId="{AE36CA32-481E-4DB3-B5EC-F6E7CEAA32D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title>
      <c:tx>
        <c:rich>
          <a:bodyPr/>
          <a:lstStyle/>
          <a:p>
            <a:pPr>
              <a:defRPr sz="1200" b="0" i="0" u="none" strike="noStrike">
                <a:solidFill>
                  <a:srgbClr val="0D1B2A"/>
                </a:solidFill>
                <a:latin typeface="Trebuchet MS"/>
              </a:defRPr>
            </a:pPr>
            <a:r>
              <a:rPr sz="1200" b="0" i="0" u="none" strike="noStrike">
                <a:solidFill>
                  <a:srgbClr val="0D1B2A"/>
                </a:solidFill>
                <a:latin typeface="Trebuchet MS"/>
              </a:rPr>
              <a:t>x(t) — Сравнение архитектур</a:t>
            </a:r>
          </a:p>
        </c:rich>
      </c:tx>
      <c:layout/>
      <c:overlay val="0"/>
    </c:title>
    <c:autoTitleDeleted val="0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Exact</c:v>
                </c:pt>
              </c:strCache>
            </c:strRef>
          </c:tx>
          <c:spPr>
            <a:solidFill>
              <a:srgbClr val="64748B"/>
            </a:solidFill>
            <a:ln w="25400" cap="flat">
              <a:solidFill>
                <a:srgbClr val="64748B"/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64748B"/>
              </a:solidFill>
              <a:ln w="9525" cap="flat">
                <a:solidFill>
                  <a:srgbClr val="64748B"/>
                </a:solidFill>
                <a:prstDash val="solid"/>
                <a:round/>
              </a:ln>
              <a:effectLst/>
            </c:spPr>
          </c:marker>
          <c:cat>
            <c:multiLvlStrRef>
              <c:f>Sheet1!$A$2:$A$22</c:f>
              <c:multiLvlStrCache>
                <c:ptCount val="21"/>
                <c:lvl>
                  <c:pt idx="0">
                    <c:v>0.0</c:v>
                  </c:pt>
                  <c:pt idx="1">
                    <c:v>0.5</c:v>
                  </c:pt>
                  <c:pt idx="2">
                    <c:v>1.0</c:v>
                  </c:pt>
                  <c:pt idx="3">
                    <c:v>1.5</c:v>
                  </c:pt>
                  <c:pt idx="4">
                    <c:v>2.0</c:v>
                  </c:pt>
                  <c:pt idx="5">
                    <c:v>2.5</c:v>
                  </c:pt>
                  <c:pt idx="6">
                    <c:v>3.0</c:v>
                  </c:pt>
                  <c:pt idx="7">
                    <c:v>3.5</c:v>
                  </c:pt>
                  <c:pt idx="8">
                    <c:v>4.0</c:v>
                  </c:pt>
                  <c:pt idx="9">
                    <c:v>4.5</c:v>
                  </c:pt>
                  <c:pt idx="10">
                    <c:v>5.0</c:v>
                  </c:pt>
                  <c:pt idx="11">
                    <c:v>5.5</c:v>
                  </c:pt>
                  <c:pt idx="12">
                    <c:v>6.0</c:v>
                  </c:pt>
                  <c:pt idx="13">
                    <c:v>6.5</c:v>
                  </c:pt>
                  <c:pt idx="14">
                    <c:v>7.0</c:v>
                  </c:pt>
                  <c:pt idx="15">
                    <c:v>7.5</c:v>
                  </c:pt>
                  <c:pt idx="16">
                    <c:v>8.0</c:v>
                  </c:pt>
                  <c:pt idx="17">
                    <c:v>8.5</c:v>
                  </c:pt>
                  <c:pt idx="18">
                    <c:v>9.0</c:v>
                  </c:pt>
                  <c:pt idx="19">
                    <c:v>9.5</c:v>
                  </c:pt>
                  <c:pt idx="20">
                    <c:v>10.0</c:v>
                  </c:pt>
                </c:lvl>
              </c:multiLvlStrCache>
            </c:multiLvl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1</c:v>
                </c:pt>
                <c:pt idx="1">
                  <c:v>-0.73</c:v>
                </c:pt>
                <c:pt idx="2">
                  <c:v>0.46</c:v>
                </c:pt>
                <c:pt idx="3">
                  <c:v>-0.22</c:v>
                </c:pt>
                <c:pt idx="4">
                  <c:v>0.05</c:v>
                </c:pt>
                <c:pt idx="5">
                  <c:v>0.06</c:v>
                </c:pt>
                <c:pt idx="6">
                  <c:v>-0.12</c:v>
                </c:pt>
                <c:pt idx="7">
                  <c:v>0.14</c:v>
                </c:pt>
                <c:pt idx="8">
                  <c:v>-0.13</c:v>
                </c:pt>
                <c:pt idx="9">
                  <c:v>0.11</c:v>
                </c:pt>
                <c:pt idx="10">
                  <c:v>-0.07</c:v>
                </c:pt>
                <c:pt idx="11">
                  <c:v>0.04</c:v>
                </c:pt>
                <c:pt idx="12">
                  <c:v>-0.02</c:v>
                </c:pt>
                <c:pt idx="13">
                  <c:v>0</c:v>
                </c:pt>
                <c:pt idx="14">
                  <c:v>0.01</c:v>
                </c:pt>
                <c:pt idx="15">
                  <c:v>-0.01</c:v>
                </c:pt>
                <c:pt idx="16">
                  <c:v>0.02</c:v>
                </c:pt>
                <c:pt idx="17">
                  <c:v>-0.01</c:v>
                </c:pt>
                <c:pt idx="18">
                  <c:v>0.01</c:v>
                </c:pt>
                <c:pt idx="19">
                  <c:v>-0.01</c:v>
                </c:pt>
                <c:pt idx="20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PINN (SIREN)</c:v>
                </c:pt>
              </c:strCache>
            </c:strRef>
          </c:tx>
          <c:spPr>
            <a:solidFill>
              <a:srgbClr val="0D9488"/>
            </a:solidFill>
            <a:ln w="25400" cap="flat">
              <a:solidFill>
                <a:srgbClr val="0D9488"/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0D9488"/>
              </a:solidFill>
              <a:ln w="9525" cap="flat">
                <a:solidFill>
                  <a:srgbClr val="0D9488"/>
                </a:solidFill>
                <a:prstDash val="solid"/>
                <a:round/>
              </a:ln>
              <a:effectLst/>
            </c:spPr>
          </c:marker>
          <c:cat>
            <c:multiLvlStrRef>
              <c:f>Sheet1!$A$2:$A$22</c:f>
              <c:multiLvlStrCache>
                <c:ptCount val="21"/>
                <c:lvl>
                  <c:pt idx="0">
                    <c:v>0.0</c:v>
                  </c:pt>
                  <c:pt idx="1">
                    <c:v>0.5</c:v>
                  </c:pt>
                  <c:pt idx="2">
                    <c:v>1.0</c:v>
                  </c:pt>
                  <c:pt idx="3">
                    <c:v>1.5</c:v>
                  </c:pt>
                  <c:pt idx="4">
                    <c:v>2.0</c:v>
                  </c:pt>
                  <c:pt idx="5">
                    <c:v>2.5</c:v>
                  </c:pt>
                  <c:pt idx="6">
                    <c:v>3.0</c:v>
                  </c:pt>
                  <c:pt idx="7">
                    <c:v>3.5</c:v>
                  </c:pt>
                  <c:pt idx="8">
                    <c:v>4.0</c:v>
                  </c:pt>
                  <c:pt idx="9">
                    <c:v>4.5</c:v>
                  </c:pt>
                  <c:pt idx="10">
                    <c:v>5.0</c:v>
                  </c:pt>
                  <c:pt idx="11">
                    <c:v>5.5</c:v>
                  </c:pt>
                  <c:pt idx="12">
                    <c:v>6.0</c:v>
                  </c:pt>
                  <c:pt idx="13">
                    <c:v>6.5</c:v>
                  </c:pt>
                  <c:pt idx="14">
                    <c:v>7.0</c:v>
                  </c:pt>
                  <c:pt idx="15">
                    <c:v>7.5</c:v>
                  </c:pt>
                  <c:pt idx="16">
                    <c:v>8.0</c:v>
                  </c:pt>
                  <c:pt idx="17">
                    <c:v>8.5</c:v>
                  </c:pt>
                  <c:pt idx="18">
                    <c:v>9.0</c:v>
                  </c:pt>
                  <c:pt idx="19">
                    <c:v>9.5</c:v>
                  </c:pt>
                  <c:pt idx="20">
                    <c:v>10.0</c:v>
                  </c:pt>
                </c:lvl>
              </c:multiLvlStrCache>
            </c:multiLvlStr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1</c:v>
                </c:pt>
                <c:pt idx="1">
                  <c:v>-0.73</c:v>
                </c:pt>
                <c:pt idx="2">
                  <c:v>0.46</c:v>
                </c:pt>
                <c:pt idx="3">
                  <c:v>-0.22</c:v>
                </c:pt>
                <c:pt idx="4">
                  <c:v>0.06</c:v>
                </c:pt>
                <c:pt idx="5">
                  <c:v>0.06</c:v>
                </c:pt>
                <c:pt idx="6">
                  <c:v>-0.13</c:v>
                </c:pt>
                <c:pt idx="7">
                  <c:v>0.14</c:v>
                </c:pt>
                <c:pt idx="8">
                  <c:v>-0.12</c:v>
                </c:pt>
                <c:pt idx="9">
                  <c:v>0.1</c:v>
                </c:pt>
                <c:pt idx="10">
                  <c:v>-0.08</c:v>
                </c:pt>
                <c:pt idx="11">
                  <c:v>0.05</c:v>
                </c:pt>
                <c:pt idx="12">
                  <c:v>-0.02</c:v>
                </c:pt>
                <c:pt idx="13">
                  <c:v>-0.01</c:v>
                </c:pt>
                <c:pt idx="14">
                  <c:v>0</c:v>
                </c:pt>
                <c:pt idx="15">
                  <c:v>-0.02</c:v>
                </c:pt>
                <c:pt idx="16">
                  <c:v>0.02</c:v>
                </c:pt>
                <c:pt idx="17">
                  <c:v>-0.01</c:v>
                </c:pt>
                <c:pt idx="18">
                  <c:v>0</c:v>
                </c:pt>
                <c:pt idx="19">
                  <c:v>-0.01</c:v>
                </c:pt>
                <c:pt idx="20">
                  <c:v>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PINN (Tanh)</c:v>
                </c:pt>
              </c:strCache>
            </c:strRef>
          </c:tx>
          <c:spPr>
            <a:solidFill>
              <a:srgbClr val="EF4444"/>
            </a:solidFill>
            <a:ln w="25400" cap="flat">
              <a:solidFill>
                <a:srgbClr val="EF4444"/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EF4444"/>
              </a:solidFill>
              <a:ln w="9525" cap="flat">
                <a:solidFill>
                  <a:srgbClr val="EF4444"/>
                </a:solidFill>
                <a:prstDash val="solid"/>
                <a:round/>
              </a:ln>
              <a:effectLst/>
            </c:spPr>
          </c:marker>
          <c:cat>
            <c:multiLvlStrRef>
              <c:f>Sheet1!$A$2:$A$22</c:f>
              <c:multiLvlStrCache>
                <c:ptCount val="21"/>
                <c:lvl>
                  <c:pt idx="0">
                    <c:v>0.0</c:v>
                  </c:pt>
                  <c:pt idx="1">
                    <c:v>0.5</c:v>
                  </c:pt>
                  <c:pt idx="2">
                    <c:v>1.0</c:v>
                  </c:pt>
                  <c:pt idx="3">
                    <c:v>1.5</c:v>
                  </c:pt>
                  <c:pt idx="4">
                    <c:v>2.0</c:v>
                  </c:pt>
                  <c:pt idx="5">
                    <c:v>2.5</c:v>
                  </c:pt>
                  <c:pt idx="6">
                    <c:v>3.0</c:v>
                  </c:pt>
                  <c:pt idx="7">
                    <c:v>3.5</c:v>
                  </c:pt>
                  <c:pt idx="8">
                    <c:v>4.0</c:v>
                  </c:pt>
                  <c:pt idx="9">
                    <c:v>4.5</c:v>
                  </c:pt>
                  <c:pt idx="10">
                    <c:v>5.0</c:v>
                  </c:pt>
                  <c:pt idx="11">
                    <c:v>5.5</c:v>
                  </c:pt>
                  <c:pt idx="12">
                    <c:v>6.0</c:v>
                  </c:pt>
                  <c:pt idx="13">
                    <c:v>6.5</c:v>
                  </c:pt>
                  <c:pt idx="14">
                    <c:v>7.0</c:v>
                  </c:pt>
                  <c:pt idx="15">
                    <c:v>7.5</c:v>
                  </c:pt>
                  <c:pt idx="16">
                    <c:v>8.0</c:v>
                  </c:pt>
                  <c:pt idx="17">
                    <c:v>8.5</c:v>
                  </c:pt>
                  <c:pt idx="18">
                    <c:v>9.0</c:v>
                  </c:pt>
                  <c:pt idx="19">
                    <c:v>9.5</c:v>
                  </c:pt>
                  <c:pt idx="20">
                    <c:v>10.0</c:v>
                  </c:pt>
                </c:lvl>
              </c:multiLvlStrCache>
            </c:multiLvlStr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0.4</c:v>
                </c:pt>
                <c:pt idx="1">
                  <c:v>-0.24</c:v>
                </c:pt>
                <c:pt idx="2">
                  <c:v>0.27</c:v>
                </c:pt>
                <c:pt idx="3">
                  <c:v>0.01</c:v>
                </c:pt>
                <c:pt idx="4">
                  <c:v>0.11</c:v>
                </c:pt>
                <c:pt idx="5">
                  <c:v>0.08</c:v>
                </c:pt>
                <c:pt idx="6">
                  <c:v>-0.03</c:v>
                </c:pt>
                <c:pt idx="7">
                  <c:v>0.02</c:v>
                </c:pt>
                <c:pt idx="8">
                  <c:v>-0.13</c:v>
                </c:pt>
                <c:pt idx="9">
                  <c:v>-0.06</c:v>
                </c:pt>
                <c:pt idx="10">
                  <c:v>-0.13</c:v>
                </c:pt>
                <c:pt idx="11">
                  <c:v>-0.05</c:v>
                </c:pt>
                <c:pt idx="12">
                  <c:v>-0.04</c:v>
                </c:pt>
                <c:pt idx="13">
                  <c:v>0.02</c:v>
                </c:pt>
                <c:pt idx="14">
                  <c:v>0.07</c:v>
                </c:pt>
                <c:pt idx="15">
                  <c:v>0.09</c:v>
                </c:pt>
                <c:pt idx="16">
                  <c:v>0.11</c:v>
                </c:pt>
                <c:pt idx="17">
                  <c:v>0.07</c:v>
                </c:pt>
                <c:pt idx="18">
                  <c:v>0.05</c:v>
                </c:pt>
                <c:pt idx="19">
                  <c:v>-0.01</c:v>
                </c:pt>
                <c:pt idx="20">
                  <c:v>-0.05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64748B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E2E8F0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64748B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txPr>
        <a:bodyPr/>
        <a:lstStyle/>
        <a:p>
          <a:pPr>
            <a:defRPr sz="1000">      </a:defRPr>
          </a:pPr>
          <a:endParaRPr lang="en-US"/>
        </a:p>
      </c:txPr>
    </c:legend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c9e1a2623b_4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" name="Google Shape;15;g3c9e1a2623b_4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g3c9e1a2623b_4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c9e1a2623b_8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c9e1a2623b_8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c9e1a2623b_8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c9e1a2623b_9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c9e1a2623b_9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c9e1a2623b_9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c9e1a2623b_9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3c9e1a2623b_9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c9e1a2623b_9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c9e1a2623b_4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c9e1a2623b_4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3c9e1a2623b_4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9e1a2623b_7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3c9e1a2623b_7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c9e1a2623b_7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c9e1a2623b_8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c9e1a2623b_8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c9e1a2623b_8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gif"/><Relationship Id="rId4" Type="http://schemas.openxmlformats.org/officeDocument/2006/relationships/image" Target="../media/image37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35.gif"/><Relationship Id="rId6" Type="http://schemas.openxmlformats.org/officeDocument/2006/relationships/image" Target="../media/image3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0" Type="http://schemas.openxmlformats.org/officeDocument/2006/relationships/image" Target="../media/image19.png"/><Relationship Id="rId9" Type="http://schemas.openxmlformats.org/officeDocument/2006/relationships/image" Target="../media/image3.png"/><Relationship Id="rId5" Type="http://schemas.openxmlformats.org/officeDocument/2006/relationships/image" Target="../media/image25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gif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gif"/><Relationship Id="rId4" Type="http://schemas.openxmlformats.org/officeDocument/2006/relationships/image" Target="../media/image18.png"/><Relationship Id="rId5" Type="http://schemas.openxmlformats.org/officeDocument/2006/relationships/image" Target="../media/image31.png"/><Relationship Id="rId6" Type="http://schemas.openxmlformats.org/officeDocument/2006/relationships/image" Target="../media/image2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B2A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c9e1a2623b_4_4"/>
          <p:cNvSpPr/>
          <p:nvPr/>
        </p:nvSpPr>
        <p:spPr>
          <a:xfrm>
            <a:off x="0" y="0"/>
            <a:ext cx="109800" cy="51435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" name="Google Shape;19;g3c9e1a2623b_4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" y="731520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g3c9e1a2623b_4_4"/>
          <p:cNvSpPr/>
          <p:nvPr/>
        </p:nvSpPr>
        <p:spPr>
          <a:xfrm>
            <a:off x="640080" y="1554480"/>
            <a:ext cx="77724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rebuchet MS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PINN Drive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g3c9e1a2623b_4_4"/>
          <p:cNvSpPr/>
          <p:nvPr/>
        </p:nvSpPr>
        <p:spPr>
          <a:xfrm>
            <a:off x="640080" y="2651760"/>
            <a:ext cx="7772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4A3B8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94A3B8"/>
                </a:solidFill>
                <a:latin typeface="Calibri"/>
                <a:ea typeface="Calibri"/>
                <a:cs typeface="Calibri"/>
                <a:sym typeface="Calibri"/>
              </a:rPr>
              <a:t>Physics-Informed Neural Networks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4A3B8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94A3B8"/>
                </a:solidFill>
                <a:latin typeface="Calibri"/>
                <a:ea typeface="Calibri"/>
                <a:cs typeface="Calibri"/>
                <a:sym typeface="Calibri"/>
              </a:rPr>
              <a:t>для задач промышленной аналитики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g3c9e1a2623b_4_4"/>
          <p:cNvSpPr/>
          <p:nvPr/>
        </p:nvSpPr>
        <p:spPr>
          <a:xfrm>
            <a:off x="640080" y="3657600"/>
            <a:ext cx="2286000" cy="366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g3c9e1a2623b_4_4"/>
          <p:cNvSpPr/>
          <p:nvPr/>
        </p:nvSpPr>
        <p:spPr>
          <a:xfrm>
            <a:off x="640080" y="3931920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300"/>
              <a:buFont typeface="Calibri"/>
              <a:buNone/>
            </a:pPr>
            <a:r>
              <a:rPr b="0" i="0" lang="en-US" sz="13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Команда PINN Drive  •  202</a:t>
            </a:r>
            <a:r>
              <a:rPr lang="en-US" sz="1300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g3c9e1a2623b_4_4"/>
          <p:cNvSpPr/>
          <p:nvPr/>
        </p:nvSpPr>
        <p:spPr>
          <a:xfrm>
            <a:off x="6858000" y="1371600"/>
            <a:ext cx="3200400" cy="3200400"/>
          </a:xfrm>
          <a:prstGeom prst="ellipse">
            <a:avLst/>
          </a:prstGeom>
          <a:solidFill>
            <a:srgbClr val="0D9488">
              <a:alpha val="10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g3c9e1a2623b_4_4"/>
          <p:cNvSpPr/>
          <p:nvPr/>
        </p:nvSpPr>
        <p:spPr>
          <a:xfrm>
            <a:off x="7315200" y="1828800"/>
            <a:ext cx="2286000" cy="2286000"/>
          </a:xfrm>
          <a:prstGeom prst="ellipse">
            <a:avLst/>
          </a:prstGeom>
          <a:solidFill>
            <a:srgbClr val="14B8A6">
              <a:alpha val="1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g3c9e1a2623b_4_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DFA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c9e1a2623b_8_25"/>
          <p:cNvSpPr/>
          <p:nvPr/>
        </p:nvSpPr>
        <p:spPr>
          <a:xfrm>
            <a:off x="0" y="0"/>
            <a:ext cx="9144000" cy="549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c9e1a2623b_8_25"/>
          <p:cNvSpPr/>
          <p:nvPr/>
        </p:nvSpPr>
        <p:spPr>
          <a:xfrm>
            <a:off x="640080" y="274320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F4444"/>
              </a:buClr>
              <a:buSzPts val="2600"/>
              <a:buFont typeface="Trebuchet MS"/>
              <a:buNone/>
            </a:pPr>
            <a:r>
              <a:rPr b="1" i="0" lang="en-US" sz="2600" u="none" cap="none" strike="noStrike">
                <a:solidFill>
                  <a:srgbClr val="EF4444"/>
                </a:solidFill>
                <a:latin typeface="Trebuchet MS"/>
                <a:ea typeface="Trebuchet MS"/>
                <a:cs typeface="Trebuchet MS"/>
                <a:sym typeface="Trebuchet MS"/>
              </a:rPr>
              <a:t>Задача </a:t>
            </a:r>
            <a:r>
              <a:rPr b="1" lang="en-US" sz="2600">
                <a:solidFill>
                  <a:srgbClr val="EF4444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b="1" i="0" lang="en-US" sz="2600" u="none" cap="none" strike="noStrike">
                <a:solidFill>
                  <a:srgbClr val="EF4444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b="1" lang="en-US" sz="2600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Баллистическое движение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3c9e1a2623b_8_25"/>
          <p:cNvSpPr/>
          <p:nvPr/>
        </p:nvSpPr>
        <p:spPr>
          <a:xfrm>
            <a:off x="640075" y="823025"/>
            <a:ext cx="3703200" cy="85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c9e1a2623b_8_25"/>
          <p:cNvSpPr/>
          <p:nvPr/>
        </p:nvSpPr>
        <p:spPr>
          <a:xfrm>
            <a:off x="640075" y="823025"/>
            <a:ext cx="63900" cy="850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c9e1a2623b_8_25"/>
          <p:cNvSpPr/>
          <p:nvPr/>
        </p:nvSpPr>
        <p:spPr>
          <a:xfrm>
            <a:off x="914400" y="914465"/>
            <a:ext cx="32004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400"/>
              <a:buFont typeface="Trebuchet MS"/>
              <a:buNone/>
            </a:pPr>
            <a:r>
              <a:rPr b="1" lang="en-US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Введение входного параметра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3c9e1a2623b_8_25"/>
          <p:cNvSpPr/>
          <p:nvPr/>
        </p:nvSpPr>
        <p:spPr>
          <a:xfrm>
            <a:off x="914400" y="1280225"/>
            <a:ext cx="3474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9488"/>
              </a:buClr>
              <a:buSzPts val="1200"/>
              <a:buFont typeface="Consolas"/>
              <a:buNone/>
            </a:pPr>
            <a:r>
              <a:rPr b="1" lang="en-US" sz="1300">
                <a:solidFill>
                  <a:srgbClr val="0D1B2A"/>
                </a:solidFill>
                <a:latin typeface="Consolas"/>
                <a:ea typeface="Consolas"/>
                <a:cs typeface="Consolas"/>
                <a:sym typeface="Consolas"/>
              </a:rPr>
              <a:t>[t, h0] -&gt; NN -&gt; h(t, h0)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3c9e1a2623b_8_25"/>
          <p:cNvSpPr/>
          <p:nvPr/>
        </p:nvSpPr>
        <p:spPr>
          <a:xfrm>
            <a:off x="685800" y="1689674"/>
            <a:ext cx="3657600" cy="637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c9e1a2623b_8_25"/>
          <p:cNvSpPr/>
          <p:nvPr/>
        </p:nvSpPr>
        <p:spPr>
          <a:xfrm>
            <a:off x="960120" y="1977750"/>
            <a:ext cx="3200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200"/>
              <a:buFont typeface="Calibri"/>
              <a:buNone/>
            </a:pPr>
            <a:r>
              <a:rPr b="1" i="0" lang="en-US" sz="12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Сеть:  </a:t>
            </a:r>
            <a:r>
              <a:rPr b="0" i="0" lang="en-US" sz="12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FCN [</a:t>
            </a:r>
            <a:r>
              <a:rPr lang="en-US" sz="1200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2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 → </a:t>
            </a:r>
            <a:r>
              <a:rPr lang="en-US" sz="1200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r>
              <a:rPr b="0" i="0" lang="en-US" sz="12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 → </a:t>
            </a:r>
            <a:r>
              <a:rPr lang="en-US" sz="1200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256 </a:t>
            </a:r>
            <a:r>
              <a:rPr lang="en-US" sz="1200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→ 256 </a:t>
            </a:r>
            <a:r>
              <a:rPr b="0" i="0" lang="en-US" sz="12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→ 1]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3c9e1a2623b_8_25"/>
          <p:cNvSpPr/>
          <p:nvPr/>
        </p:nvSpPr>
        <p:spPr>
          <a:xfrm>
            <a:off x="4899175" y="4539900"/>
            <a:ext cx="3657600" cy="548700"/>
          </a:xfrm>
          <a:prstGeom prst="rect">
            <a:avLst/>
          </a:prstGeom>
          <a:solidFill>
            <a:srgbClr val="EF4444">
              <a:alpha val="10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c9e1a2623b_8_25"/>
          <p:cNvSpPr/>
          <p:nvPr/>
        </p:nvSpPr>
        <p:spPr>
          <a:xfrm>
            <a:off x="4899165" y="4539900"/>
            <a:ext cx="3474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F4444"/>
              </a:buClr>
              <a:buSzPts val="1100"/>
              <a:buFont typeface="Calibri"/>
              <a:buNone/>
            </a:pPr>
            <a:r>
              <a:rPr b="0" i="1" lang="en-US" sz="1100" u="none" cap="none" strike="noStrike">
                <a:solidFill>
                  <a:srgbClr val="EF4444"/>
                </a:solidFill>
                <a:latin typeface="Calibri"/>
                <a:ea typeface="Calibri"/>
                <a:cs typeface="Calibri"/>
                <a:sym typeface="Calibri"/>
              </a:rPr>
              <a:t>Ключевая идея: физика (h''= −g) регуляризирует модель при малом количестве шумных данных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3c9e1a2623b_8_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g3c9e1a2623b_8_25"/>
          <p:cNvSpPr/>
          <p:nvPr/>
        </p:nvSpPr>
        <p:spPr>
          <a:xfrm>
            <a:off x="960150" y="1673815"/>
            <a:ext cx="3657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600"/>
              <a:buFont typeface="Trebuchet MS"/>
              <a:buNone/>
            </a:pPr>
            <a:r>
              <a:rPr b="1" i="0" lang="en-US" sz="16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Архитектура PINN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g3c9e1a2623b_8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437" y="975420"/>
            <a:ext cx="3412080" cy="341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3c9e1a2623b_8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" y="2343323"/>
            <a:ext cx="4222238" cy="27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c9e1a2623b_8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25" y="1788125"/>
            <a:ext cx="459351" cy="440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DFA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640080" y="27432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9488"/>
              </a:buClr>
              <a:buSzPts val="2400"/>
              <a:buFont typeface="Trebuchet MS"/>
              <a:buNone/>
            </a:pPr>
            <a:r>
              <a:rPr b="1" i="0" lang="en-US" sz="2400" u="none" cap="none" strike="noStrike">
                <a:solidFill>
                  <a:srgbClr val="0D9488"/>
                </a:solidFill>
                <a:latin typeface="Trebuchet MS"/>
                <a:ea typeface="Trebuchet MS"/>
                <a:cs typeface="Trebuchet MS"/>
                <a:sym typeface="Trebuchet MS"/>
              </a:rPr>
              <a:t>Задача 3  </a:t>
            </a:r>
            <a:r>
              <a:rPr b="1" i="0" lang="en-US" sz="24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Идентификация параметров</a:t>
            </a:r>
            <a:br>
              <a:rPr b="1" lang="en-US" sz="2400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lang="en-US" sz="2400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электрической цепи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9"/>
          <p:cNvSpPr/>
          <p:nvPr/>
        </p:nvSpPr>
        <p:spPr>
          <a:xfrm>
            <a:off x="704105" y="1147865"/>
            <a:ext cx="3931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600"/>
              <a:buFont typeface="Trebuchet MS"/>
              <a:buNone/>
            </a:pPr>
            <a:r>
              <a:rPr b="1" i="0" lang="en-US" sz="16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Постановка задачи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640075" y="3854300"/>
            <a:ext cx="8046600" cy="1165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5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640075" y="3854450"/>
            <a:ext cx="63900" cy="11658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914400" y="3854290"/>
            <a:ext cx="32004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Система ODE (Buck converter)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9"/>
          <p:cNvSpPr/>
          <p:nvPr/>
        </p:nvSpPr>
        <p:spPr>
          <a:xfrm>
            <a:off x="914400" y="4105725"/>
            <a:ext cx="7287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000"/>
              <a:buFont typeface="Consolas"/>
              <a:buNone/>
            </a:pPr>
            <a:r>
              <a:rPr b="0" i="0" lang="en-US" sz="1000" u="none" cap="none" strike="noStrike">
                <a:solidFill>
                  <a:srgbClr val="0D1B2A"/>
                </a:solidFill>
                <a:latin typeface="Consolas"/>
                <a:ea typeface="Consolas"/>
                <a:cs typeface="Consolas"/>
                <a:sym typeface="Consolas"/>
              </a:rPr>
              <a:t>dI_L/dt = −[(R_L + R_dson · y + R_L · y_off) · I_L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000" u="none" cap="none" strike="noStrike">
                <a:solidFill>
                  <a:srgbClr val="0D1B2A"/>
                </a:solidFill>
                <a:latin typeface="Consolas"/>
                <a:ea typeface="Consolas"/>
                <a:cs typeface="Consolas"/>
                <a:sym typeface="Consolas"/>
              </a:rPr>
              <a:t>+ V_C − y · V_in + y_off · V_F] / L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000"/>
              <a:buFont typeface="Consolas"/>
              <a:buNone/>
            </a:pPr>
            <a:r>
              <a:rPr b="0" i="0" lang="en-US" sz="1000" u="none" cap="none" strike="noStrike">
                <a:solidFill>
                  <a:srgbClr val="0D1B2A"/>
                </a:solidFill>
                <a:latin typeface="Consolas"/>
                <a:ea typeface="Consolas"/>
                <a:cs typeface="Consolas"/>
                <a:sym typeface="Consolas"/>
              </a:rPr>
              <a:t>dV_C/dt = [C · R_C · R_load · dI_L / dt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000" u="none" cap="none" strike="noStrike">
                <a:solidFill>
                  <a:srgbClr val="0D1B2A"/>
                </a:solidFill>
                <a:latin typeface="Consolas"/>
                <a:ea typeface="Consolas"/>
                <a:cs typeface="Consolas"/>
                <a:sym typeface="Consolas"/>
              </a:rPr>
              <a:t>+ R_load · I_L − V_C]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000" u="none" cap="none" strike="noStrike">
                <a:solidFill>
                  <a:srgbClr val="0D1B2A"/>
                </a:solidFill>
                <a:latin typeface="Consolas"/>
                <a:ea typeface="Consolas"/>
                <a:cs typeface="Consolas"/>
                <a:sym typeface="Consolas"/>
              </a:rPr>
              <a:t>/ [C · (R_C + R_load)]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5029200" y="644653"/>
            <a:ext cx="3657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500"/>
              <a:buFont typeface="Trebuchet MS"/>
              <a:buNone/>
            </a:pPr>
            <a:r>
              <a:rPr b="1" i="0" lang="en-US" sz="15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Архитектура PIML + IRK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9"/>
          <p:cNvSpPr/>
          <p:nvPr/>
        </p:nvSpPr>
        <p:spPr>
          <a:xfrm>
            <a:off x="5029200" y="1005850"/>
            <a:ext cx="3657600" cy="2148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5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9"/>
          <p:cNvSpPr/>
          <p:nvPr/>
        </p:nvSpPr>
        <p:spPr>
          <a:xfrm>
            <a:off x="5303520" y="1042400"/>
            <a:ext cx="3200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Сеть:  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MLP [5 → 50×5 → 40]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5303520" y="1362440"/>
            <a:ext cx="3200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Метод:  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Implicit Runge-Kutta (q=20)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5303520" y="1689383"/>
            <a:ext cx="3200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Параметры:  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8 обучаемых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5303520" y="2009423"/>
            <a:ext cx="3200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Оптимизатор:  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Adam → L-BFGS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9"/>
          <p:cNvSpPr/>
          <p:nvPr/>
        </p:nvSpPr>
        <p:spPr>
          <a:xfrm>
            <a:off x="5303520" y="2329463"/>
            <a:ext cx="3200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Тестовые кейсы:  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7 (Cases 0–6)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5303520" y="2649520"/>
            <a:ext cx="3108900" cy="457200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9"/>
          <p:cNvSpPr/>
          <p:nvPr/>
        </p:nvSpPr>
        <p:spPr>
          <a:xfrm>
            <a:off x="5303520" y="2649520"/>
            <a:ext cx="310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EEAD4"/>
              </a:buClr>
              <a:buSzPts val="1200"/>
              <a:buFont typeface="Consolas"/>
              <a:buNone/>
            </a:pPr>
            <a:r>
              <a:rPr b="0" i="0" lang="en-US" sz="1200" u="none" cap="none" strike="noStrike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L = </a:t>
            </a:r>
            <a:r>
              <a:rPr b="0" i="0" lang="en-US" sz="1200" u="none" cap="none" strike="noStrike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L_data_fwd</a:t>
            </a:r>
            <a:r>
              <a:rPr b="0" i="0" lang="en-US" sz="1200" u="none" cap="none" strike="noStrike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 + L_data_bwd + λ·</a:t>
            </a:r>
            <a:r>
              <a:rPr b="0" i="0" lang="en-US" sz="1200" u="none" cap="none" strike="noStrike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L_physics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5" name="Google Shape;2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100" y="1619625"/>
            <a:ext cx="3867900" cy="1525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DFA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3c9e1a2623b_9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62" y="888279"/>
            <a:ext cx="4058950" cy="3594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3c9e1a2623b_9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275" y="823025"/>
            <a:ext cx="4171385" cy="365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3c9e1a2623b_9_2"/>
          <p:cNvSpPr/>
          <p:nvPr/>
        </p:nvSpPr>
        <p:spPr>
          <a:xfrm>
            <a:off x="0" y="0"/>
            <a:ext cx="9144000" cy="549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c9e1a2623b_9_2"/>
          <p:cNvSpPr/>
          <p:nvPr/>
        </p:nvSpPr>
        <p:spPr>
          <a:xfrm>
            <a:off x="640080" y="274320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9488"/>
              </a:buClr>
              <a:buSzPts val="2400"/>
              <a:buFont typeface="Trebuchet MS"/>
              <a:buNone/>
            </a:pPr>
            <a:r>
              <a:rPr b="1" i="0" lang="en-US" sz="2400" u="none" cap="none" strike="noStrike">
                <a:solidFill>
                  <a:srgbClr val="0D9488"/>
                </a:solidFill>
                <a:latin typeface="Trebuchet MS"/>
                <a:ea typeface="Trebuchet MS"/>
                <a:cs typeface="Trebuchet MS"/>
                <a:sym typeface="Trebuchet MS"/>
              </a:rPr>
              <a:t>Задача </a:t>
            </a:r>
            <a:r>
              <a:rPr b="1" lang="en-US" sz="2400">
                <a:solidFill>
                  <a:srgbClr val="0D9488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b="1" lang="en-US" sz="2600">
                <a:solidFill>
                  <a:srgbClr val="0D9488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b="1" lang="en-US" sz="2600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Результаты — Buck-конвертер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3c9e1a2623b_9_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DFA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3c9e1a2623b_9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62" y="1315254"/>
            <a:ext cx="4058950" cy="3594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c9e1a2623b_9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275" y="1250000"/>
            <a:ext cx="4171385" cy="365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3c9e1a2623b_9_13"/>
          <p:cNvSpPr/>
          <p:nvPr/>
        </p:nvSpPr>
        <p:spPr>
          <a:xfrm>
            <a:off x="0" y="0"/>
            <a:ext cx="9144000" cy="549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c9e1a2623b_9_13"/>
          <p:cNvSpPr/>
          <p:nvPr/>
        </p:nvSpPr>
        <p:spPr>
          <a:xfrm>
            <a:off x="640080" y="274320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9488"/>
              </a:buClr>
              <a:buSzPts val="2400"/>
              <a:buFont typeface="Trebuchet MS"/>
              <a:buNone/>
            </a:pPr>
            <a:r>
              <a:rPr b="1" i="0" lang="en-US" sz="2400" u="none" cap="none" strike="noStrike">
                <a:solidFill>
                  <a:srgbClr val="0D9488"/>
                </a:solidFill>
                <a:latin typeface="Trebuchet MS"/>
                <a:ea typeface="Trebuchet MS"/>
                <a:cs typeface="Trebuchet MS"/>
                <a:sym typeface="Trebuchet MS"/>
              </a:rPr>
              <a:t>Задача </a:t>
            </a:r>
            <a:r>
              <a:rPr b="1" lang="en-US" sz="2400">
                <a:solidFill>
                  <a:srgbClr val="0D9488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b="1" lang="en-US" sz="2600">
                <a:solidFill>
                  <a:srgbClr val="0D9488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b="1" lang="en-US" sz="2600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Результаты — Buck-конвертер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3c9e1a2623b_9_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6" name="Google Shape;276;g3c9e1a2623b_9_13" title="Exp6_Zoom.gif"/>
          <p:cNvPicPr preferRelativeResize="0"/>
          <p:nvPr/>
        </p:nvPicPr>
        <p:blipFill rotWithShape="1">
          <a:blip r:embed="rId5">
            <a:alphaModFix/>
          </a:blip>
          <a:srcRect b="0" l="7088" r="6778" t="0"/>
          <a:stretch/>
        </p:blipFill>
        <p:spPr>
          <a:xfrm>
            <a:off x="0" y="1042439"/>
            <a:ext cx="4547074" cy="3079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c9e1a2623b_9_13" title="Exp7_Zoom.gif"/>
          <p:cNvPicPr preferRelativeResize="0"/>
          <p:nvPr/>
        </p:nvPicPr>
        <p:blipFill rotWithShape="1">
          <a:blip r:embed="rId6">
            <a:alphaModFix/>
          </a:blip>
          <a:srcRect b="0" l="6571" r="7295" t="0"/>
          <a:stretch/>
        </p:blipFill>
        <p:spPr>
          <a:xfrm>
            <a:off x="4558442" y="1042450"/>
            <a:ext cx="4547040" cy="307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DFA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0"/>
          <p:cNvSpPr/>
          <p:nvPr/>
        </p:nvSpPr>
        <p:spPr>
          <a:xfrm>
            <a:off x="640080" y="256045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9488"/>
              </a:buClr>
              <a:buSzPts val="2600"/>
              <a:buFont typeface="Trebuchet MS"/>
              <a:buNone/>
            </a:pPr>
            <a:r>
              <a:rPr b="1" i="0" lang="en-US" sz="2600" u="none" cap="none" strike="noStrike">
                <a:solidFill>
                  <a:srgbClr val="0D9488"/>
                </a:solidFill>
                <a:latin typeface="Trebuchet MS"/>
                <a:ea typeface="Trebuchet MS"/>
                <a:cs typeface="Trebuchet MS"/>
                <a:sym typeface="Trebuchet MS"/>
              </a:rPr>
              <a:t>Задача 3  </a:t>
            </a:r>
            <a:r>
              <a:rPr b="1" i="0" lang="en-US" sz="26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Результаты — Buck-конвертер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85" name="Google Shape;285;p10"/>
          <p:cNvGraphicFramePr/>
          <p:nvPr/>
        </p:nvGraphicFramePr>
        <p:xfrm>
          <a:off x="457200" y="15316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{AE36CA32-481E-4DB3-B5EC-F6E7CEAA32D5}</a:tableStyleId>
              </a:tblPr>
              <a:tblGrid>
                <a:gridCol w="1645925"/>
                <a:gridCol w="1005850"/>
                <a:gridCol w="1097275"/>
                <a:gridCol w="1097275"/>
              </a:tblGrid>
              <a:tr h="320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Trebuchet MS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Параметр</a:t>
                      </a:r>
                      <a:endParaRPr sz="1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1B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Trebuchet MS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Номинал</a:t>
                      </a:r>
                      <a:endParaRPr sz="1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1B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Trebuchet MS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PINN</a:t>
                      </a:r>
                      <a:endParaRPr sz="1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1B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Trebuchet MS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Ошибка, %</a:t>
                      </a:r>
                      <a:endParaRPr sz="1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1B2A"/>
                    </a:solidFill>
                  </a:tcPr>
                </a:tc>
              </a:tr>
              <a:tr h="301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</a:rPr>
                        <a:t>L (индуктивность)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</a:rPr>
                        <a:t>100 мкГн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9488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D9488"/>
                          </a:solidFill>
                        </a:rPr>
                        <a:t>99.8 мкГн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9488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D9488"/>
                          </a:solidFill>
                        </a:rPr>
                        <a:t>0.2%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</a:rPr>
                        <a:t>C (ёмкость)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</a:rPr>
                        <a:t>100 мкФ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9488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D9488"/>
                          </a:solidFill>
                        </a:rPr>
                        <a:t>101.2 мкФ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9488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D9488"/>
                          </a:solidFill>
                        </a:rPr>
                        <a:t>1.2%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</a:rPr>
                        <a:t>R_L (сопротивление)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</a:rPr>
                        <a:t>0.5 Ом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9488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D9488"/>
                          </a:solidFill>
                        </a:rPr>
                        <a:t>0.49 Ом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9488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D9488"/>
                          </a:solidFill>
                        </a:rPr>
                        <a:t>2.0%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</a:rPr>
                        <a:t>R_dson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</a:rPr>
                        <a:t>0.3 Ом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9488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D9488"/>
                          </a:solidFill>
                        </a:rPr>
                        <a:t>0.31 Ом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59E0B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59E0B"/>
                          </a:solidFill>
                        </a:rPr>
                        <a:t>3.3%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</a:rPr>
                        <a:t>V_in (напряжение)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</a:rPr>
                        <a:t>20 В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9488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D9488"/>
                          </a:solidFill>
                        </a:rPr>
                        <a:t>19.95 В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9488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D9488"/>
                          </a:solidFill>
                        </a:rPr>
                        <a:t>0.25%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</a:rPr>
                        <a:t>R_load1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</a:rPr>
                        <a:t>10 Ом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9488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u="none" cap="none" strike="noStrike">
                          <a:solidFill>
                            <a:srgbClr val="0D9488"/>
                          </a:solidFill>
                        </a:rPr>
                        <a:t>10.1 Ом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9488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D9488"/>
                          </a:solidFill>
                        </a:rPr>
                        <a:t>1.0%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6" name="Google Shape;286;p10"/>
          <p:cNvSpPr/>
          <p:nvPr/>
        </p:nvSpPr>
        <p:spPr>
          <a:xfrm>
            <a:off x="5760720" y="1005840"/>
            <a:ext cx="292608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600"/>
              <a:buFont typeface="Trebuchet MS"/>
              <a:buNone/>
            </a:pPr>
            <a:r>
              <a:rPr b="1" i="0" lang="en-US" sz="16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Ключевые результаты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5760720" y="1554480"/>
            <a:ext cx="2926080" cy="7315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5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0"/>
          <p:cNvSpPr/>
          <p:nvPr/>
        </p:nvSpPr>
        <p:spPr>
          <a:xfrm>
            <a:off x="5943600" y="1618488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9488"/>
              </a:buClr>
              <a:buSzPts val="2800"/>
              <a:buFont typeface="Trebuchet MS"/>
              <a:buNone/>
            </a:pPr>
            <a:r>
              <a:rPr b="1" i="0" lang="en-US" sz="2800" u="none" cap="none" strike="noStrike">
                <a:solidFill>
                  <a:srgbClr val="0D9488"/>
                </a:solidFill>
                <a:latin typeface="Trebuchet MS"/>
                <a:ea typeface="Trebuchet MS"/>
                <a:cs typeface="Trebuchet MS"/>
                <a:sym typeface="Trebuchet MS"/>
              </a:rPr>
              <a:t>&lt; </a:t>
            </a:r>
            <a:r>
              <a:rPr b="1" lang="en-US" sz="2800">
                <a:solidFill>
                  <a:srgbClr val="0D9488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r>
              <a:rPr b="1" i="0" lang="en-US" sz="2800" u="none" cap="none" strike="noStrike">
                <a:solidFill>
                  <a:srgbClr val="0D9488"/>
                </a:solidFill>
                <a:latin typeface="Trebuchet MS"/>
                <a:ea typeface="Trebuchet MS"/>
                <a:cs typeface="Trebuchet MS"/>
                <a:sym typeface="Trebuchet MS"/>
              </a:rPr>
              <a:t>%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"/>
          <p:cNvSpPr/>
          <p:nvPr/>
        </p:nvSpPr>
        <p:spPr>
          <a:xfrm>
            <a:off x="5943600" y="1984248"/>
            <a:ext cx="256032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Средняя квадратическая ошибка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"/>
          <p:cNvSpPr/>
          <p:nvPr/>
        </p:nvSpPr>
        <p:spPr>
          <a:xfrm>
            <a:off x="5760720" y="2423160"/>
            <a:ext cx="2926080" cy="7315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5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0"/>
          <p:cNvSpPr/>
          <p:nvPr/>
        </p:nvSpPr>
        <p:spPr>
          <a:xfrm>
            <a:off x="5943600" y="2487168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9488"/>
              </a:buClr>
              <a:buSzPts val="2800"/>
              <a:buFont typeface="Trebuchet MS"/>
              <a:buNone/>
            </a:pPr>
            <a:r>
              <a:rPr b="1" i="0" lang="en-US" sz="2800" u="none" cap="none" strike="noStrike">
                <a:solidFill>
                  <a:srgbClr val="0D9488"/>
                </a:solidFill>
                <a:latin typeface="Trebuchet MS"/>
                <a:ea typeface="Trebuchet MS"/>
                <a:cs typeface="Trebuchet MS"/>
                <a:sym typeface="Trebuchet MS"/>
              </a:rPr>
              <a:t>7/7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0"/>
          <p:cNvSpPr/>
          <p:nvPr/>
        </p:nvSpPr>
        <p:spPr>
          <a:xfrm>
            <a:off x="5943600" y="2852928"/>
            <a:ext cx="256032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Успешно на всех тестовых кейсах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0"/>
          <p:cNvSpPr/>
          <p:nvPr/>
        </p:nvSpPr>
        <p:spPr>
          <a:xfrm>
            <a:off x="5760720" y="3291840"/>
            <a:ext cx="2926080" cy="7315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5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0"/>
          <p:cNvSpPr/>
          <p:nvPr/>
        </p:nvSpPr>
        <p:spPr>
          <a:xfrm>
            <a:off x="5943600" y="3355848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59E0B"/>
              </a:buClr>
              <a:buSzPts val="2800"/>
              <a:buFont typeface="Trebuchet MS"/>
              <a:buNone/>
            </a:pPr>
            <a:r>
              <a:rPr b="1" i="0" lang="en-US" sz="2800" u="none" cap="none" strike="noStrike">
                <a:solidFill>
                  <a:srgbClr val="F59E0B"/>
                </a:solidFill>
                <a:latin typeface="Trebuchet MS"/>
                <a:ea typeface="Trebuchet MS"/>
                <a:cs typeface="Trebuchet MS"/>
                <a:sym typeface="Trebuchet MS"/>
              </a:rPr>
              <a:t>×10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5943600" y="3721608"/>
            <a:ext cx="256032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Быстрее классического NN метода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457200" y="4389120"/>
            <a:ext cx="8229600" cy="502920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0"/>
          <p:cNvSpPr/>
          <p:nvPr/>
        </p:nvSpPr>
        <p:spPr>
          <a:xfrm>
            <a:off x="640080" y="4389120"/>
            <a:ext cx="786384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EEAD4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5EEAD4"/>
                </a:solidFill>
                <a:latin typeface="Calibri"/>
                <a:ea typeface="Calibri"/>
                <a:cs typeface="Calibri"/>
                <a:sym typeface="Calibri"/>
              </a:rPr>
              <a:t>Вывод: PINN+IRK надёжно идентифицирует параметры силовой электроники — применимо для предиктивного обслуживания в промышленности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B2A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5" name="Google Shape;305;p11"/>
          <p:cNvSpPr/>
          <p:nvPr/>
        </p:nvSpPr>
        <p:spPr>
          <a:xfrm>
            <a:off x="640080" y="32004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rebuchet MS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Итоги проекта PINN Drive</a:t>
            </a:r>
            <a:endParaRPr i="0" sz="32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6" name="Google Shape;306;p11"/>
          <p:cNvSpPr/>
          <p:nvPr/>
        </p:nvSpPr>
        <p:spPr>
          <a:xfrm>
            <a:off x="640075" y="2196301"/>
            <a:ext cx="7863900" cy="835800"/>
          </a:xfrm>
          <a:prstGeom prst="rect">
            <a:avLst/>
          </a:prstGeom>
          <a:solidFill>
            <a:srgbClr val="1E293B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5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7" name="Google Shape;307;p11"/>
          <p:cNvSpPr/>
          <p:nvPr/>
        </p:nvSpPr>
        <p:spPr>
          <a:xfrm>
            <a:off x="640080" y="2254795"/>
            <a:ext cx="63900" cy="7773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8" name="Google Shape;308;p11"/>
          <p:cNvSpPr/>
          <p:nvPr/>
        </p:nvSpPr>
        <p:spPr>
          <a:xfrm>
            <a:off x="914400" y="2346235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F4444"/>
              </a:buClr>
              <a:buSzPts val="2200"/>
              <a:buFont typeface="Trebuchet MS"/>
              <a:buNone/>
            </a:pPr>
            <a:r>
              <a:rPr b="1" i="0" lang="en-US" sz="2200" u="none" cap="none" strike="noStrike">
                <a:solidFill>
                  <a:srgbClr val="EF4444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r>
              <a:rPr b="1" lang="en-US" sz="2200">
                <a:solidFill>
                  <a:srgbClr val="EF4444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i="0" sz="22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9" name="Google Shape;309;p11"/>
          <p:cNvSpPr/>
          <p:nvPr/>
        </p:nvSpPr>
        <p:spPr>
          <a:xfrm>
            <a:off x="1463040" y="2225585"/>
            <a:ext cx="228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Траектория мяча</a:t>
            </a:r>
            <a:endParaRPr i="0" sz="15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0" name="Google Shape;310;p11"/>
          <p:cNvSpPr/>
          <p:nvPr/>
        </p:nvSpPr>
        <p:spPr>
          <a:xfrm>
            <a:off x="1475835" y="2556525"/>
            <a:ext cx="64008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95A4B8"/>
                </a:solidFill>
                <a:latin typeface="Trebuchet MS"/>
                <a:ea typeface="Trebuchet MS"/>
                <a:cs typeface="Trebuchet MS"/>
                <a:sym typeface="Trebuchet MS"/>
              </a:rPr>
              <a:t>Решена проблема стандартизации входных и выходных данных PINN. Теперь нейросеть поддерживает варьирование физических постоянных в широком диапазоне</a:t>
            </a:r>
            <a:endParaRPr sz="1200">
              <a:solidFill>
                <a:srgbClr val="94A3B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1" name="Google Shape;311;p11"/>
          <p:cNvSpPr/>
          <p:nvPr/>
        </p:nvSpPr>
        <p:spPr>
          <a:xfrm>
            <a:off x="640050" y="1194326"/>
            <a:ext cx="7863900" cy="835800"/>
          </a:xfrm>
          <a:prstGeom prst="rect">
            <a:avLst/>
          </a:prstGeom>
          <a:solidFill>
            <a:srgbClr val="1E293B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5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11"/>
          <p:cNvSpPr/>
          <p:nvPr/>
        </p:nvSpPr>
        <p:spPr>
          <a:xfrm>
            <a:off x="640050" y="1194336"/>
            <a:ext cx="63900" cy="9177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3" name="Google Shape;313;p11"/>
          <p:cNvSpPr/>
          <p:nvPr/>
        </p:nvSpPr>
        <p:spPr>
          <a:xfrm>
            <a:off x="882150" y="137886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59E0B"/>
              </a:buClr>
              <a:buSzPts val="2200"/>
              <a:buFont typeface="Trebuchet MS"/>
              <a:buNone/>
            </a:pPr>
            <a:r>
              <a:rPr b="1" i="0" lang="en-US" sz="2200" u="none" cap="none" strike="noStrike">
                <a:solidFill>
                  <a:srgbClr val="F59E0B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r>
              <a:rPr b="1" lang="en-US" sz="2200">
                <a:solidFill>
                  <a:srgbClr val="F59E0B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i="0" sz="22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11"/>
          <p:cNvSpPr/>
          <p:nvPr/>
        </p:nvSpPr>
        <p:spPr>
          <a:xfrm>
            <a:off x="1463015" y="1240038"/>
            <a:ext cx="228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Осциллятор</a:t>
            </a:r>
            <a:endParaRPr i="0" sz="15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11"/>
          <p:cNvSpPr/>
          <p:nvPr/>
        </p:nvSpPr>
        <p:spPr>
          <a:xfrm>
            <a:off x="1463025" y="1694056"/>
            <a:ext cx="6400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96A5B8"/>
                </a:solidFill>
                <a:latin typeface="Trebuchet MS"/>
                <a:ea typeface="Trebuchet MS"/>
                <a:cs typeface="Trebuchet MS"/>
                <a:sym typeface="Trebuchet MS"/>
              </a:rPr>
              <a:t>Разработан подход, устраняющий тенденцию PINN выбирать тривиальное решение дифференциального уравнение, не соответствующее реальному физическому процессу </a:t>
            </a:r>
            <a:endParaRPr sz="1000">
              <a:solidFill>
                <a:srgbClr val="96A5B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4A3B8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rgbClr val="94A3B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6" name="Google Shape;316;p11"/>
          <p:cNvSpPr/>
          <p:nvPr/>
        </p:nvSpPr>
        <p:spPr>
          <a:xfrm>
            <a:off x="640075" y="3141851"/>
            <a:ext cx="7863900" cy="835800"/>
          </a:xfrm>
          <a:prstGeom prst="rect">
            <a:avLst/>
          </a:prstGeom>
          <a:solidFill>
            <a:srgbClr val="1E293B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5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7" name="Google Shape;317;p11"/>
          <p:cNvSpPr/>
          <p:nvPr/>
        </p:nvSpPr>
        <p:spPr>
          <a:xfrm>
            <a:off x="640080" y="3200400"/>
            <a:ext cx="64008" cy="77724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8" name="Google Shape;318;p11"/>
          <p:cNvSpPr/>
          <p:nvPr/>
        </p:nvSpPr>
        <p:spPr>
          <a:xfrm>
            <a:off x="914400" y="3291840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9488"/>
              </a:buClr>
              <a:buSzPts val="2200"/>
              <a:buFont typeface="Trebuchet MS"/>
              <a:buNone/>
            </a:pPr>
            <a:r>
              <a:rPr b="1" i="0" lang="en-US" sz="2200" u="none" cap="none" strike="noStrike">
                <a:solidFill>
                  <a:srgbClr val="0D9488"/>
                </a:solidFill>
                <a:latin typeface="Trebuchet MS"/>
                <a:ea typeface="Trebuchet MS"/>
                <a:cs typeface="Trebuchet MS"/>
                <a:sym typeface="Trebuchet MS"/>
              </a:rPr>
              <a:t>03</a:t>
            </a:r>
            <a:endParaRPr i="0" sz="22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9" name="Google Shape;319;p11"/>
          <p:cNvSpPr/>
          <p:nvPr/>
        </p:nvSpPr>
        <p:spPr>
          <a:xfrm>
            <a:off x="1475815" y="3161900"/>
            <a:ext cx="57864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600"/>
              <a:buFont typeface="Trebuchet MS"/>
              <a:buNone/>
            </a:pPr>
            <a:r>
              <a:rPr b="1" lang="en-US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Понижающий преобразователь постоянного тока</a:t>
            </a:r>
            <a:endParaRPr i="0" sz="15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0" name="Google Shape;320;p11"/>
          <p:cNvSpPr/>
          <p:nvPr/>
        </p:nvSpPr>
        <p:spPr>
          <a:xfrm>
            <a:off x="1463040" y="3611880"/>
            <a:ext cx="64008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97A6B8"/>
                </a:solidFill>
                <a:latin typeface="Trebuchet MS"/>
                <a:ea typeface="Trebuchet MS"/>
                <a:cs typeface="Trebuchet MS"/>
                <a:sym typeface="Trebuchet MS"/>
              </a:rPr>
              <a:t>Сравнили разные методы снижения средней ошибки в сильно зашумленных данных. Оценили применимость подхода для итеративной оценки точности номинала идентифицируемых параметров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4A3B8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rgbClr val="94A3B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1" name="Google Shape;321;p11"/>
          <p:cNvSpPr/>
          <p:nvPr/>
        </p:nvSpPr>
        <p:spPr>
          <a:xfrm>
            <a:off x="640080" y="4206240"/>
            <a:ext cx="7863840" cy="640080"/>
          </a:xfrm>
          <a:prstGeom prst="rect">
            <a:avLst/>
          </a:prstGeom>
          <a:solidFill>
            <a:srgbClr val="0D948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2" name="Google Shape;322;p11"/>
          <p:cNvSpPr/>
          <p:nvPr/>
        </p:nvSpPr>
        <p:spPr>
          <a:xfrm>
            <a:off x="822960" y="4206240"/>
            <a:ext cx="74980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r>
              <a:rPr i="0" lang="en-US" sz="13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PINN — мощный инструмент для задач, где мало данных, но есть физическая модель.</a:t>
            </a:r>
            <a:endParaRPr i="0" sz="13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r>
              <a:rPr i="0" lang="en-US" sz="13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Напрямую применимо в </a:t>
            </a:r>
            <a:r>
              <a:rPr lang="en-US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тяжелой и легкой промышленности, от машиностроении до космоса</a:t>
            </a:r>
            <a:endParaRPr i="0" sz="13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3" name="Google Shape;32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0FDFA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"/>
          <p:cNvSpPr/>
          <p:nvPr/>
        </p:nvSpPr>
        <p:spPr>
          <a:xfrm>
            <a:off x="0" y="0"/>
            <a:ext cx="9144000" cy="549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640080" y="274320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59E0B"/>
              </a:buClr>
              <a:buSzPts val="2600"/>
              <a:buFont typeface="Trebuchet MS"/>
              <a:buNone/>
            </a:pPr>
            <a:r>
              <a:rPr b="1" i="0" lang="en-US" sz="2600" u="none" cap="none" strike="noStrike">
                <a:solidFill>
                  <a:srgbClr val="F59E0B"/>
                </a:solidFill>
                <a:latin typeface="Trebuchet MS"/>
                <a:ea typeface="Trebuchet MS"/>
                <a:cs typeface="Trebuchet MS"/>
                <a:sym typeface="Trebuchet MS"/>
              </a:rPr>
              <a:t>Задача </a:t>
            </a:r>
            <a:r>
              <a:rPr b="1" lang="en-US" sz="2600">
                <a:solidFill>
                  <a:srgbClr val="F59E0B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b="1" i="0" lang="en-US" sz="2600" u="none" cap="none" strike="noStrike">
                <a:solidFill>
                  <a:srgbClr val="F59E0B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b="1" i="0" lang="en-US" sz="26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Результаты — Затухающий осциллятор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1" name="Google Shape;331;p8"/>
          <p:cNvGraphicFramePr/>
          <p:nvPr/>
        </p:nvGraphicFramePr>
        <p:xfrm>
          <a:off x="457200" y="1005840"/>
          <a:ext cx="5029200" cy="3017400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332" name="Google Shape;332;p8"/>
          <p:cNvSpPr/>
          <p:nvPr/>
        </p:nvSpPr>
        <p:spPr>
          <a:xfrm>
            <a:off x="5760720" y="1005840"/>
            <a:ext cx="2926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600"/>
              <a:buFont typeface="Trebuchet MS"/>
              <a:buNone/>
            </a:pPr>
            <a:r>
              <a:rPr b="1" i="0" lang="en-US" sz="16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Сравнение подходов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3" name="Google Shape;333;p8"/>
          <p:cNvGraphicFramePr/>
          <p:nvPr/>
        </p:nvGraphicFramePr>
        <p:xfrm>
          <a:off x="5760720" y="1508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{AE36CA32-481E-4DB3-B5EC-F6E7CEAA32D5}</a:tableStyleId>
              </a:tblPr>
              <a:tblGrid>
                <a:gridCol w="1828800"/>
                <a:gridCol w="1097275"/>
              </a:tblGrid>
              <a:tr h="320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Trebuchet MS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Метод</a:t>
                      </a:r>
                      <a:endParaRPr sz="1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1B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Trebuchet MS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MSE</a:t>
                      </a:r>
                      <a:endParaRPr sz="1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1B2A"/>
                    </a:solidFill>
                  </a:tcPr>
                </a:tc>
              </a:tr>
              <a:tr h="320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4444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EF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FCN + Tanh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4444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EF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~10⁻¹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9488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D948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SIREN (ω₀=5)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9488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D948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~10⁻⁶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4748B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64748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Fourier + FCN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4748B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>
                          <a:solidFill>
                            <a:srgbClr val="64748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~10⁻⁵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2E8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4" name="Google Shape;334;p8"/>
          <p:cNvSpPr/>
          <p:nvPr/>
        </p:nvSpPr>
        <p:spPr>
          <a:xfrm>
            <a:off x="5760720" y="3017520"/>
            <a:ext cx="2926200" cy="1371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8"/>
          <p:cNvSpPr/>
          <p:nvPr/>
        </p:nvSpPr>
        <p:spPr>
          <a:xfrm>
            <a:off x="5760720" y="3017520"/>
            <a:ext cx="63900" cy="13716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8"/>
          <p:cNvSpPr/>
          <p:nvPr/>
        </p:nvSpPr>
        <p:spPr>
          <a:xfrm>
            <a:off x="6035040" y="3108960"/>
            <a:ext cx="2469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Ключевые находки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8"/>
          <p:cNvSpPr/>
          <p:nvPr/>
        </p:nvSpPr>
        <p:spPr>
          <a:xfrm>
            <a:off x="6035040" y="3429000"/>
            <a:ext cx="24690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Calibri"/>
              <a:buChar char="•"/>
            </a:pP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SIREN устраняет spectral bias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Calibri"/>
              <a:buChar char="•"/>
            </a:pP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Нормализация входов в [0,1] — критична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Calibri"/>
              <a:buChar char="•"/>
            </a:pP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Warmup data → physics стабилизирует обучение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8"/>
          <p:cNvSpPr/>
          <p:nvPr/>
        </p:nvSpPr>
        <p:spPr>
          <a:xfrm>
            <a:off x="457200" y="4343400"/>
            <a:ext cx="8229600" cy="548700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8"/>
          <p:cNvSpPr/>
          <p:nvPr/>
        </p:nvSpPr>
        <p:spPr>
          <a:xfrm>
            <a:off x="640080" y="4343400"/>
            <a:ext cx="786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EEAD4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5EEAD4"/>
                </a:solidFill>
                <a:latin typeface="Calibri"/>
                <a:ea typeface="Calibri"/>
                <a:cs typeface="Calibri"/>
                <a:sym typeface="Calibri"/>
              </a:rPr>
              <a:t>Вывод: SIREN-активация решает проблему spectral bias и улучшает результат на 5 порядков по сравнению с tanh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B2A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"/>
          <p:cNvSpPr/>
          <p:nvPr/>
        </p:nvSpPr>
        <p:spPr>
          <a:xfrm>
            <a:off x="0" y="0"/>
            <a:ext cx="109728" cy="51435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" y="731520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"/>
          <p:cNvSpPr/>
          <p:nvPr/>
        </p:nvSpPr>
        <p:spPr>
          <a:xfrm>
            <a:off x="640080" y="1554480"/>
            <a:ext cx="77724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rebuchet MS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PINN Drive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640080" y="2651760"/>
            <a:ext cx="77724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4A3B8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94A3B8"/>
                </a:solidFill>
                <a:latin typeface="Calibri"/>
                <a:ea typeface="Calibri"/>
                <a:cs typeface="Calibri"/>
                <a:sym typeface="Calibri"/>
              </a:rPr>
              <a:t>Physics-Informed Neural Networks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4A3B8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94A3B8"/>
                </a:solidFill>
                <a:latin typeface="Calibri"/>
                <a:ea typeface="Calibri"/>
                <a:cs typeface="Calibri"/>
                <a:sym typeface="Calibri"/>
              </a:rPr>
              <a:t>для задач промышленной аналитики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/>
          <p:nvPr/>
        </p:nvSpPr>
        <p:spPr>
          <a:xfrm>
            <a:off x="640080" y="3657600"/>
            <a:ext cx="2286000" cy="36576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"/>
          <p:cNvSpPr/>
          <p:nvPr/>
        </p:nvSpPr>
        <p:spPr>
          <a:xfrm>
            <a:off x="640080" y="3931920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300"/>
              <a:buFont typeface="Calibri"/>
              <a:buNone/>
            </a:pPr>
            <a:r>
              <a:rPr b="0" i="0" lang="en-US" sz="13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Команда PINN Drive  •  202</a:t>
            </a:r>
            <a:r>
              <a:rPr lang="en-US" sz="1300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6858000" y="1371600"/>
            <a:ext cx="3200400" cy="3200400"/>
          </a:xfrm>
          <a:prstGeom prst="ellipse">
            <a:avLst/>
          </a:prstGeom>
          <a:solidFill>
            <a:srgbClr val="0D9488">
              <a:alpha val="1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"/>
          <p:cNvSpPr/>
          <p:nvPr/>
        </p:nvSpPr>
        <p:spPr>
          <a:xfrm>
            <a:off x="7315200" y="1828800"/>
            <a:ext cx="2286000" cy="2286000"/>
          </a:xfrm>
          <a:prstGeom prst="ellipse">
            <a:avLst/>
          </a:prstGeom>
          <a:solidFill>
            <a:srgbClr val="14B8A6">
              <a:alpha val="1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" name="Google Shape;4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B2A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640080" y="274320"/>
            <a:ext cx="82296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rebuchet MS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Применение PINN в промышленности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"/>
          <p:cNvSpPr/>
          <p:nvPr/>
        </p:nvSpPr>
        <p:spPr>
          <a:xfrm>
            <a:off x="457200" y="1097280"/>
            <a:ext cx="3931920" cy="3657600"/>
          </a:xfrm>
          <a:prstGeom prst="rect">
            <a:avLst/>
          </a:prstGeom>
          <a:solidFill>
            <a:srgbClr val="1E293B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5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0" name="Google Shape;5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" y="1325880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"/>
          <p:cNvSpPr/>
          <p:nvPr/>
        </p:nvSpPr>
        <p:spPr>
          <a:xfrm>
            <a:off x="1280148" y="1280150"/>
            <a:ext cx="3174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4B8A6"/>
              </a:buClr>
              <a:buSzPts val="2000"/>
              <a:buFont typeface="Trebuchet MS"/>
              <a:buNone/>
            </a:pPr>
            <a:r>
              <a:rPr b="1" lang="en-US" sz="2000">
                <a:solidFill>
                  <a:srgbClr val="14B8A6"/>
                </a:solidFill>
                <a:latin typeface="Trebuchet MS"/>
                <a:ea typeface="Trebuchet MS"/>
                <a:cs typeface="Trebuchet MS"/>
                <a:sym typeface="Trebuchet MS"/>
              </a:rPr>
              <a:t>Горнодобывающая</a:t>
            </a:r>
            <a:r>
              <a:rPr b="1" lang="en-US" sz="2000">
                <a:solidFill>
                  <a:srgbClr val="14B8A6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2" name="Google Shape;5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" y="1947672"/>
            <a:ext cx="20116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"/>
          <p:cNvSpPr/>
          <p:nvPr/>
        </p:nvSpPr>
        <p:spPr>
          <a:xfrm>
            <a:off x="1051560" y="1920240"/>
            <a:ext cx="310896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94A3B8"/>
                </a:solidFill>
                <a:latin typeface="Trebuchet MS"/>
                <a:ea typeface="Trebuchet MS"/>
                <a:cs typeface="Trebuchet MS"/>
                <a:sym typeface="Trebuchet MS"/>
              </a:rPr>
              <a:t>Анализ поведения мёрзлых пород помощью модели теплового баланса с фазовыми переходами (ур. Степана)</a:t>
            </a:r>
            <a:endParaRPr i="0" sz="1100" u="none" cap="none" strike="noStrike">
              <a:solidFill>
                <a:srgbClr val="94A3B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preencoded.png" id="54" name="Google Shape;5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" y="3474719"/>
            <a:ext cx="20116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"/>
          <p:cNvSpPr/>
          <p:nvPr/>
        </p:nvSpPr>
        <p:spPr>
          <a:xfrm>
            <a:off x="1051597" y="3492963"/>
            <a:ext cx="3108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4A3B8"/>
              </a:buClr>
              <a:buSzPts val="1100"/>
              <a:buFont typeface="Calibri"/>
              <a:buNone/>
            </a:pPr>
            <a:r>
              <a:rPr i="0" lang="en-US" sz="1100" u="none" cap="none" strike="noStrike">
                <a:solidFill>
                  <a:srgbClr val="94A3B8"/>
                </a:solidFill>
                <a:latin typeface="Trebuchet MS"/>
                <a:ea typeface="Trebuchet MS"/>
                <a:cs typeface="Trebuchet MS"/>
                <a:sym typeface="Trebuchet MS"/>
              </a:rPr>
              <a:t>Предиктивное обслуживание электродвигателей и преобразователей энергии</a:t>
            </a:r>
            <a:endParaRPr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preencoded.png" id="56" name="Google Shape;5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" y="4041617"/>
            <a:ext cx="20116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"/>
          <p:cNvSpPr/>
          <p:nvPr/>
        </p:nvSpPr>
        <p:spPr>
          <a:xfrm>
            <a:off x="1051560" y="4014185"/>
            <a:ext cx="3108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4A3B8"/>
              </a:buClr>
              <a:buSzPts val="1100"/>
              <a:buFont typeface="Calibri"/>
              <a:buNone/>
            </a:pPr>
            <a:r>
              <a:rPr i="0" lang="en-US" sz="1100" u="none" cap="none" strike="noStrike">
                <a:solidFill>
                  <a:srgbClr val="94A3B8"/>
                </a:solidFill>
                <a:latin typeface="Trebuchet MS"/>
                <a:ea typeface="Trebuchet MS"/>
                <a:cs typeface="Trebuchet MS"/>
                <a:sym typeface="Trebuchet MS"/>
              </a:rPr>
              <a:t>Оптимизация термических режимов в печах — идентификация теплофизических параметров</a:t>
            </a:r>
            <a:endParaRPr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4621175" y="1097275"/>
            <a:ext cx="4248600" cy="3657600"/>
          </a:xfrm>
          <a:prstGeom prst="rect">
            <a:avLst/>
          </a:prstGeom>
          <a:solidFill>
            <a:srgbClr val="1E293B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5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9" name="Google Shape;5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0213" y="1303018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"/>
          <p:cNvSpPr/>
          <p:nvPr/>
        </p:nvSpPr>
        <p:spPr>
          <a:xfrm>
            <a:off x="5179800" y="1280163"/>
            <a:ext cx="41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59E0B"/>
              </a:buClr>
              <a:buSzPts val="2000"/>
              <a:buFont typeface="Trebuchet MS"/>
              <a:buNone/>
            </a:pPr>
            <a:r>
              <a:rPr b="1" lang="en-US" sz="2000">
                <a:solidFill>
                  <a:srgbClr val="F59E0B"/>
                </a:solidFill>
                <a:latin typeface="Trebuchet MS"/>
                <a:ea typeface="Trebuchet MS"/>
                <a:cs typeface="Trebuchet MS"/>
                <a:sym typeface="Trebuchet MS"/>
              </a:rPr>
              <a:t>Нефте</a:t>
            </a:r>
            <a:r>
              <a:rPr b="1" lang="en-US" sz="2000">
                <a:solidFill>
                  <a:srgbClr val="F59E0C"/>
                </a:solidFill>
                <a:latin typeface="Trebuchet MS"/>
                <a:ea typeface="Trebuchet MS"/>
                <a:cs typeface="Trebuchet MS"/>
                <a:sym typeface="Trebuchet MS"/>
              </a:rPr>
              <a:t>добывающая</a:t>
            </a:r>
            <a:endParaRPr b="0" i="0" sz="2000" u="none" cap="none" strike="noStrike">
              <a:solidFill>
                <a:srgbClr val="F59E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1" name="Google Shape;6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00" y="1947672"/>
            <a:ext cx="20116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"/>
          <p:cNvSpPr/>
          <p:nvPr/>
        </p:nvSpPr>
        <p:spPr>
          <a:xfrm>
            <a:off x="5349250" y="1920250"/>
            <a:ext cx="338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4A3B8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94A3B8"/>
                </a:solidFill>
                <a:latin typeface="Trebuchet MS"/>
                <a:ea typeface="Trebuchet MS"/>
                <a:cs typeface="Trebuchet MS"/>
                <a:sym typeface="Trebuchet MS"/>
              </a:rPr>
              <a:t>Гибрид PINN и цифровой модели для экспресс-анализа и разработки месторождений</a:t>
            </a:r>
            <a:endParaRPr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preencoded.png" id="63" name="Google Shape;6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00" y="2542032"/>
            <a:ext cx="20116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"/>
          <p:cNvSpPr/>
          <p:nvPr/>
        </p:nvSpPr>
        <p:spPr>
          <a:xfrm>
            <a:off x="5349240" y="2514600"/>
            <a:ext cx="310896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4A3B8"/>
              </a:buClr>
              <a:buSzPts val="1100"/>
              <a:buFont typeface="Calibri"/>
              <a:buNone/>
            </a:pPr>
            <a:r>
              <a:rPr i="0" lang="en-US" sz="1100" u="none" cap="none" strike="noStrike">
                <a:solidFill>
                  <a:srgbClr val="94A3B8"/>
                </a:solidFill>
                <a:latin typeface="Trebuchet MS"/>
                <a:ea typeface="Trebuchet MS"/>
                <a:cs typeface="Trebuchet MS"/>
                <a:sym typeface="Trebuchet MS"/>
              </a:rPr>
              <a:t>Мод</a:t>
            </a:r>
            <a:r>
              <a:rPr i="0" lang="en-US" sz="1100" u="none" cap="none" strike="noStrike">
                <a:solidFill>
                  <a:srgbClr val="94A3B8"/>
                </a:solidFill>
                <a:latin typeface="Trebuchet MS"/>
                <a:ea typeface="Trebuchet MS"/>
                <a:cs typeface="Trebuchet MS"/>
                <a:sym typeface="Trebuchet MS"/>
              </a:rPr>
              <a:t>е</a:t>
            </a:r>
            <a:r>
              <a:rPr i="0" lang="en-US" sz="1100" u="none" cap="none" strike="noStrike">
                <a:solidFill>
                  <a:srgbClr val="94A3B8"/>
                </a:solidFill>
                <a:latin typeface="Trebuchet MS"/>
                <a:ea typeface="Trebuchet MS"/>
                <a:cs typeface="Trebuchet MS"/>
                <a:sym typeface="Trebuchet MS"/>
              </a:rPr>
              <a:t>лирование фильтрации и притока нефти</a:t>
            </a:r>
            <a:endParaRPr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preencoded.png" id="65" name="Google Shape;6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00" y="3597217"/>
            <a:ext cx="20116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/>
          <p:nvPr/>
        </p:nvSpPr>
        <p:spPr>
          <a:xfrm>
            <a:off x="5349240" y="3597235"/>
            <a:ext cx="3108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4A3B8"/>
              </a:buClr>
              <a:buSzPts val="1100"/>
              <a:buFont typeface="Calibri"/>
              <a:buNone/>
            </a:pPr>
            <a:r>
              <a:rPr i="0" lang="en-US" sz="1100" u="none" cap="none" strike="noStrike">
                <a:solidFill>
                  <a:srgbClr val="94A3B8"/>
                </a:solidFill>
                <a:latin typeface="Trebuchet MS"/>
                <a:ea typeface="Trebuchet MS"/>
                <a:cs typeface="Trebuchet MS"/>
                <a:sym typeface="Trebuchet MS"/>
              </a:rPr>
              <a:t>Оптимизация электроприводов насосных установок — идентификация параметров двигателей</a:t>
            </a:r>
            <a:endParaRPr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" name="Google Shape;6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68" name="Google Shape;68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8150" y="2962675"/>
            <a:ext cx="990450" cy="5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2700" y="2523725"/>
            <a:ext cx="133087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46773" y="2523725"/>
            <a:ext cx="1330875" cy="476393"/>
          </a:xfrm>
          <a:prstGeom prst="rect">
            <a:avLst/>
          </a:prstGeom>
          <a:solidFill>
            <a:srgbClr val="1E293B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60"/>
              </a:srgbClr>
            </a:outerShdw>
          </a:effectLst>
        </p:spPr>
      </p:pic>
      <p:pic>
        <p:nvPicPr>
          <p:cNvPr id="71" name="Google Shape;71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2700" y="3000558"/>
            <a:ext cx="3108974" cy="45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22862" y="4626640"/>
            <a:ext cx="585113" cy="5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c9e1a2623b_4_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g3c9e1a2623b_4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989" y="1166275"/>
            <a:ext cx="4108026" cy="365922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3c9e1a2623b_4_18"/>
          <p:cNvSpPr/>
          <p:nvPr/>
        </p:nvSpPr>
        <p:spPr>
          <a:xfrm>
            <a:off x="914405" y="250365"/>
            <a:ext cx="731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3200"/>
              <a:buFont typeface="Trebuchet MS"/>
              <a:buNone/>
            </a:pPr>
            <a:r>
              <a:rPr b="1" lang="en-US" sz="3200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Так а что же мы сделали?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DFA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640080" y="32004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3200"/>
              <a:buFont typeface="Trebuchet MS"/>
              <a:buNone/>
            </a:pPr>
            <a:r>
              <a:rPr b="1" i="0" lang="en-US" sz="32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Что такое PINN?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674675" y="1005850"/>
            <a:ext cx="40803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Physics-Informed Neural Network — это нейросеть, обученная с учётом физических законов, записанных в виде дифференциальных уравнений.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779205" y="4195885"/>
            <a:ext cx="4114800" cy="731400"/>
          </a:xfrm>
          <a:prstGeom prst="rect">
            <a:avLst/>
          </a:prstGeom>
          <a:solidFill>
            <a:srgbClr val="0D1B2A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5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779205" y="4195885"/>
            <a:ext cx="4114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EEAD4"/>
              </a:buClr>
              <a:buSzPts val="1400"/>
              <a:buFont typeface="Consolas"/>
              <a:buNone/>
            </a:pPr>
            <a:r>
              <a:rPr b="0" i="0" lang="en-US" sz="1400" u="none" cap="none" strike="noStrike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L = λ_data · L_data  +  λ_phys · L_physics  +  λ_IC · L_IC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5303520" y="1005840"/>
            <a:ext cx="3383280" cy="8686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5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5303520" y="1005840"/>
            <a:ext cx="64008" cy="86868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" name="Google Shape;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7840" y="1188720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/>
          <p:nvPr/>
        </p:nvSpPr>
        <p:spPr>
          <a:xfrm>
            <a:off x="6126480" y="1097280"/>
            <a:ext cx="22860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Данные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6126480" y="1444752"/>
            <a:ext cx="22860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Экспериментальные измерения,</a:t>
            </a:r>
            <a:r>
              <a:rPr lang="en-US" sz="1100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 данные телеметрии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5303520" y="2103120"/>
            <a:ext cx="3383280" cy="8686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5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5303520" y="2103120"/>
            <a:ext cx="64008" cy="86868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8" name="Google Shape;9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7840" y="2286000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/>
          <p:nvPr/>
        </p:nvSpPr>
        <p:spPr>
          <a:xfrm>
            <a:off x="6126480" y="2194560"/>
            <a:ext cx="22860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Физика (ODE/PDE)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6126480" y="2542032"/>
            <a:ext cx="22860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Дифф. уравнения, законы сохранения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5303520" y="3200400"/>
            <a:ext cx="3383280" cy="8686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5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5303520" y="3200400"/>
            <a:ext cx="64008" cy="86868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3" name="Google Shape;10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7840" y="3383280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/>
          <p:nvPr/>
        </p:nvSpPr>
        <p:spPr>
          <a:xfrm>
            <a:off x="6126480" y="3291840"/>
            <a:ext cx="22860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Нейросеть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6126480" y="3639312"/>
            <a:ext cx="22860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Аппроксимация решения</a:t>
            </a:r>
            <a:r>
              <a:rPr lang="en-US" sz="1100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 вместо численного решения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475" y="2057475"/>
            <a:ext cx="4299979" cy="2007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DFA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"/>
          <p:cNvSpPr/>
          <p:nvPr/>
        </p:nvSpPr>
        <p:spPr>
          <a:xfrm>
            <a:off x="640080" y="27432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3000"/>
              <a:buFont typeface="Trebuchet MS"/>
              <a:buNone/>
            </a:pPr>
            <a:r>
              <a:rPr b="1" i="0" lang="en-US" sz="30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Три задачи проекта PINN Drive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640065" y="1051568"/>
            <a:ext cx="2651700" cy="347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5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"/>
          <p:cNvSpPr/>
          <p:nvPr/>
        </p:nvSpPr>
        <p:spPr>
          <a:xfrm>
            <a:off x="640065" y="1051568"/>
            <a:ext cx="2651700" cy="549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914385" y="1325888"/>
            <a:ext cx="914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59E0B"/>
              </a:buClr>
              <a:buSzPts val="3600"/>
              <a:buFont typeface="Trebuchet MS"/>
              <a:buNone/>
            </a:pPr>
            <a:r>
              <a:rPr b="1" i="0" lang="en-US" sz="3600" u="none" cap="none" strike="noStrike">
                <a:solidFill>
                  <a:srgbClr val="F59E0B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r>
              <a:rPr b="1" lang="en-US" sz="3600">
                <a:solidFill>
                  <a:srgbClr val="F59E0B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7425" y="1417328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/>
          <p:nvPr/>
        </p:nvSpPr>
        <p:spPr>
          <a:xfrm>
            <a:off x="914385" y="2057408"/>
            <a:ext cx="210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600"/>
              <a:buFont typeface="Trebuchet MS"/>
              <a:buNone/>
            </a:pPr>
            <a:r>
              <a:rPr b="1" i="0" lang="en-US" sz="16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Затухающий осциллятор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914385" y="2606048"/>
            <a:ext cx="21030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Высокочастотные колебания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x'' + μx' + kx = 0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SIREN для spectral bias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6172205" y="1051630"/>
            <a:ext cx="2651700" cy="347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5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"/>
          <p:cNvSpPr/>
          <p:nvPr/>
        </p:nvSpPr>
        <p:spPr>
          <a:xfrm>
            <a:off x="6172205" y="1051630"/>
            <a:ext cx="2651700" cy="54900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>
            <a:off x="6446525" y="1325950"/>
            <a:ext cx="914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9488"/>
              </a:buClr>
              <a:buSzPts val="3600"/>
              <a:buFont typeface="Trebuchet MS"/>
              <a:buNone/>
            </a:pPr>
            <a:r>
              <a:rPr b="1" i="0" lang="en-US" sz="3600" u="none" cap="none" strike="noStrike">
                <a:solidFill>
                  <a:srgbClr val="0D9488"/>
                </a:solidFill>
                <a:latin typeface="Trebuchet MS"/>
                <a:ea typeface="Trebuchet MS"/>
                <a:cs typeface="Trebuchet MS"/>
                <a:sym typeface="Trebuchet MS"/>
              </a:rPr>
              <a:t>03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4" name="Google Shape;12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9565" y="139449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/>
          <p:nvPr/>
        </p:nvSpPr>
        <p:spPr>
          <a:xfrm>
            <a:off x="6446525" y="2011775"/>
            <a:ext cx="2103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600"/>
              <a:buFont typeface="Trebuchet MS"/>
              <a:buNone/>
            </a:pPr>
            <a:r>
              <a:t/>
            </a:r>
            <a:endParaRPr b="1" sz="1600">
              <a:solidFill>
                <a:srgbClr val="0D1B2A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600"/>
              <a:buFont typeface="Trebuchet MS"/>
              <a:buNone/>
            </a:pPr>
            <a:r>
              <a:rPr b="1" lang="en-US" sz="1600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Понижающий	 преобразователь постоянного тока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6446525" y="2606110"/>
            <a:ext cx="21030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Идентификация параметров DC-DC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IRK-метод + PINN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7 режимов нагрузки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3383275" y="1051630"/>
            <a:ext cx="2651700" cy="347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"/>
          <p:cNvSpPr/>
          <p:nvPr/>
        </p:nvSpPr>
        <p:spPr>
          <a:xfrm>
            <a:off x="3383275" y="1051630"/>
            <a:ext cx="2651700" cy="549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"/>
          <p:cNvSpPr/>
          <p:nvPr/>
        </p:nvSpPr>
        <p:spPr>
          <a:xfrm>
            <a:off x="3657582" y="1325850"/>
            <a:ext cx="914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F4444"/>
              </a:buClr>
              <a:buSzPts val="3600"/>
              <a:buFont typeface="Trebuchet MS"/>
              <a:buNone/>
            </a:pPr>
            <a:r>
              <a:rPr b="1" i="0" lang="en-US" sz="3600" u="none" cap="none" strike="noStrike">
                <a:solidFill>
                  <a:srgbClr val="EF4444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r>
              <a:rPr b="1" lang="en-US" sz="3600">
                <a:solidFill>
                  <a:srgbClr val="EF4444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0" name="Google Shape;13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0635" y="1417390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/>
          <p:nvPr/>
        </p:nvSpPr>
        <p:spPr>
          <a:xfrm>
            <a:off x="3657595" y="2057470"/>
            <a:ext cx="210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600"/>
              <a:buFont typeface="Trebuchet MS"/>
              <a:buNone/>
            </a:pPr>
            <a:r>
              <a:rPr b="1" lang="en-US" sz="1600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Баллистическое движение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3657595" y="2606110"/>
            <a:ext cx="21030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Баллистика свободного падения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h'' = −g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Начальные условия + шумные данные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DFA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" title="final_plots_animation_fas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73" y="831213"/>
            <a:ext cx="4145973" cy="241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640080" y="27432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59E0B"/>
              </a:buClr>
              <a:buSzPts val="2400"/>
              <a:buFont typeface="Trebuchet MS"/>
              <a:buNone/>
            </a:pPr>
            <a:r>
              <a:rPr b="1" i="0" lang="en-US" sz="2400" u="none" cap="none" strike="noStrike">
                <a:solidFill>
                  <a:srgbClr val="F59E0B"/>
                </a:solidFill>
                <a:latin typeface="Trebuchet MS"/>
                <a:ea typeface="Trebuchet MS"/>
                <a:cs typeface="Trebuchet MS"/>
                <a:sym typeface="Trebuchet MS"/>
              </a:rPr>
              <a:t>Задача </a:t>
            </a:r>
            <a:r>
              <a:rPr b="1" lang="en-US" sz="2400">
                <a:solidFill>
                  <a:srgbClr val="F59E0B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b="1" i="0" lang="en-US" sz="2400" u="none" cap="none" strike="noStrike">
                <a:solidFill>
                  <a:srgbClr val="F59E0B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b="1" i="0" lang="en-US" sz="24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Затухающий гармонический осциллятор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640075" y="3255277"/>
            <a:ext cx="3931800" cy="1372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5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640075" y="3255277"/>
            <a:ext cx="63900" cy="13725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914400" y="3346725"/>
            <a:ext cx="32004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Математическая модель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914400" y="3712485"/>
            <a:ext cx="34746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300"/>
              <a:buFont typeface="Consolas"/>
              <a:buNone/>
            </a:pPr>
            <a:r>
              <a:rPr b="1" i="0" lang="en-US" sz="1300" u="none" cap="none" strike="noStrike">
                <a:solidFill>
                  <a:srgbClr val="0D1B2A"/>
                </a:solidFill>
                <a:latin typeface="Consolas"/>
                <a:ea typeface="Consolas"/>
                <a:cs typeface="Consolas"/>
                <a:sym typeface="Consolas"/>
              </a:rPr>
              <a:t>ODE</a:t>
            </a:r>
            <a:r>
              <a:rPr b="1" i="0" lang="en-US" sz="1300" u="none" cap="none" strike="noStrike">
                <a:solidFill>
                  <a:srgbClr val="0D1B2A"/>
                </a:solidFill>
                <a:latin typeface="Consolas"/>
                <a:ea typeface="Consolas"/>
                <a:cs typeface="Consolas"/>
                <a:sym typeface="Consolas"/>
              </a:rPr>
              <a:t>:  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Consolas"/>
              <a:buNone/>
            </a:pPr>
            <a:r>
              <a:rPr b="0" i="0" lang="en-US" sz="1100" u="none" cap="none" strike="noStrike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Параметры:  μ = 2d = 1.0 (</a:t>
            </a:r>
            <a:r>
              <a:rPr lang="en-US" sz="1100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к. 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демпфирован</a:t>
            </a:r>
            <a:r>
              <a:rPr lang="en-US" sz="1100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ия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Consolas"/>
              <a:buNone/>
            </a:pPr>
            <a:r>
              <a:rPr b="0" i="0" lang="en-US" sz="1100" u="none" cap="none" strike="noStrike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1100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k = ω₀² = 50 (к</a:t>
            </a:r>
            <a:r>
              <a:rPr lang="en-US" sz="1100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. 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жёсткост</a:t>
            </a:r>
            <a:r>
              <a:rPr lang="en-US" sz="1100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и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Consolas"/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Consolas"/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5029200" y="1005840"/>
            <a:ext cx="3657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500"/>
              <a:buFont typeface="Trebuchet MS"/>
              <a:buNone/>
            </a:pPr>
            <a:r>
              <a:rPr b="1" i="0" lang="en-US" sz="15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Архитектура и решение Spectral Bias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5029200" y="1463049"/>
            <a:ext cx="3657600" cy="2585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5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5303520" y="1600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Сеть:  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SIREN [1 → 128 → 128 → 128 → 1]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5303520" y="1901952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Активация:  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sin(ω₀ · Wx + b), ω₀ = 5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5303520" y="2203706"/>
            <a:ext cx="3200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Оптимизатор:  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Adam (10K) + </a:t>
            </a:r>
            <a:r>
              <a:rPr lang="en-US" sz="1100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L-BFGS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5303520" y="2505458"/>
            <a:ext cx="3200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N_</a:t>
            </a:r>
            <a:r>
              <a:rPr b="1" lang="en-US" sz="1100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observed</a:t>
            </a:r>
            <a:r>
              <a:rPr b="1" i="0" lang="en-US" sz="11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US" sz="1100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 точек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5303520" y="2807148"/>
            <a:ext cx="3200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Warmup:  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2000 шагов только data loss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5303520" y="3127200"/>
            <a:ext cx="3200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100"/>
              <a:buFont typeface="Calibri"/>
              <a:buNone/>
            </a:pPr>
            <a:r>
              <a:rPr b="1" lang="en-US" sz="1300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λ</a:t>
            </a:r>
            <a:r>
              <a:rPr b="1" baseline="-25000" lang="en-US" sz="1300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phys</a:t>
            </a:r>
            <a:r>
              <a:rPr b="1" i="0" lang="en-US" sz="11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Адаптивный (авто-баланс)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5029200" y="3481253"/>
            <a:ext cx="3657600" cy="502800"/>
          </a:xfrm>
          <a:prstGeom prst="rect">
            <a:avLst/>
          </a:prstGeom>
          <a:solidFill>
            <a:srgbClr val="F59E0B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5120650" y="3499537"/>
            <a:ext cx="3474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59E0B"/>
              </a:buClr>
              <a:buSzPts val="1000"/>
              <a:buFont typeface="Calibri"/>
              <a:buNone/>
            </a:pPr>
            <a:r>
              <a:rPr b="0" i="1" lang="en-US" sz="1000" u="none" cap="none" strike="noStrike">
                <a:solidFill>
                  <a:srgbClr val="F59E0B"/>
                </a:solidFill>
                <a:latin typeface="Calibri"/>
                <a:ea typeface="Calibri"/>
                <a:cs typeface="Calibri"/>
                <a:sym typeface="Calibri"/>
              </a:rPr>
              <a:t>SIREN заменяет tanh на sin(), что позволяет нейросети естественно представлять высокочастотные компоненты сигнала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7" name="Google Shape;15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4694" y="3606000"/>
            <a:ext cx="2259806" cy="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5649" y="4063900"/>
            <a:ext cx="979824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DFA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3c9e1a2623b_7_1" title="final_plots_animation_fas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73" y="831213"/>
            <a:ext cx="4145973" cy="241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c9e1a2623b_7_1"/>
          <p:cNvSpPr/>
          <p:nvPr/>
        </p:nvSpPr>
        <p:spPr>
          <a:xfrm>
            <a:off x="0" y="0"/>
            <a:ext cx="9144000" cy="549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c9e1a2623b_7_1"/>
          <p:cNvSpPr/>
          <p:nvPr/>
        </p:nvSpPr>
        <p:spPr>
          <a:xfrm>
            <a:off x="640080" y="274320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59E0B"/>
              </a:buClr>
              <a:buSzPts val="2400"/>
              <a:buFont typeface="Trebuchet MS"/>
              <a:buNone/>
            </a:pPr>
            <a:r>
              <a:rPr b="1" i="0" lang="en-US" sz="2400" u="none" cap="none" strike="noStrike">
                <a:solidFill>
                  <a:srgbClr val="F59E0B"/>
                </a:solidFill>
                <a:latin typeface="Trebuchet MS"/>
                <a:ea typeface="Trebuchet MS"/>
                <a:cs typeface="Trebuchet MS"/>
                <a:sym typeface="Trebuchet MS"/>
              </a:rPr>
              <a:t>Задача </a:t>
            </a:r>
            <a:r>
              <a:rPr b="1" lang="en-US" sz="2400">
                <a:solidFill>
                  <a:srgbClr val="F59E0B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b="1" i="0" lang="en-US" sz="2400" u="none" cap="none" strike="noStrike">
                <a:solidFill>
                  <a:srgbClr val="F59E0B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b="1" i="0" lang="en-US" sz="24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Затухающий гармонический осциллятор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3c9e1a2623b_7_1"/>
          <p:cNvSpPr/>
          <p:nvPr/>
        </p:nvSpPr>
        <p:spPr>
          <a:xfrm>
            <a:off x="640075" y="3255277"/>
            <a:ext cx="3931800" cy="1372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c9e1a2623b_7_1"/>
          <p:cNvSpPr/>
          <p:nvPr/>
        </p:nvSpPr>
        <p:spPr>
          <a:xfrm>
            <a:off x="640075" y="3255277"/>
            <a:ext cx="63900" cy="13725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c9e1a2623b_7_1"/>
          <p:cNvSpPr/>
          <p:nvPr/>
        </p:nvSpPr>
        <p:spPr>
          <a:xfrm>
            <a:off x="914400" y="3346725"/>
            <a:ext cx="32004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Математическая модель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3c9e1a2623b_7_1"/>
          <p:cNvSpPr/>
          <p:nvPr/>
        </p:nvSpPr>
        <p:spPr>
          <a:xfrm>
            <a:off x="914400" y="3712485"/>
            <a:ext cx="34746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300"/>
              <a:buFont typeface="Consolas"/>
              <a:buNone/>
            </a:pPr>
            <a:r>
              <a:rPr b="1" i="0" lang="en-US" sz="1300" u="none" cap="none" strike="noStrike">
                <a:solidFill>
                  <a:srgbClr val="0D1B2A"/>
                </a:solidFill>
                <a:latin typeface="Consolas"/>
                <a:ea typeface="Consolas"/>
                <a:cs typeface="Consolas"/>
                <a:sym typeface="Consolas"/>
              </a:rPr>
              <a:t>ODE:  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Consolas"/>
              <a:buNone/>
            </a:pPr>
            <a:r>
              <a:rPr b="0" i="0" lang="en-US" sz="1100" u="none" cap="none" strike="noStrike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Параметры:  μ = 2d = 1.0 (</a:t>
            </a:r>
            <a:r>
              <a:rPr lang="en-US" sz="1100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к. 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демпфирован</a:t>
            </a:r>
            <a:r>
              <a:rPr lang="en-US" sz="1100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ия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Consolas"/>
              <a:buNone/>
            </a:pPr>
            <a:r>
              <a:rPr b="0" i="0" lang="en-US" sz="1100" u="none" cap="none" strike="noStrike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1100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k = ω₀² = 50 (к</a:t>
            </a:r>
            <a:r>
              <a:rPr lang="en-US" sz="1100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. 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жёсткост</a:t>
            </a:r>
            <a:r>
              <a:rPr lang="en-US" sz="1100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и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Consolas"/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Consolas"/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3c9e1a2623b_7_1"/>
          <p:cNvSpPr/>
          <p:nvPr/>
        </p:nvSpPr>
        <p:spPr>
          <a:xfrm>
            <a:off x="5029200" y="1005840"/>
            <a:ext cx="3657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500"/>
              <a:buFont typeface="Trebuchet MS"/>
              <a:buNone/>
            </a:pPr>
            <a:r>
              <a:rPr b="1" i="0" lang="en-US" sz="15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Архитектура и решение Spectral Bias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3c9e1a2623b_7_1"/>
          <p:cNvSpPr/>
          <p:nvPr/>
        </p:nvSpPr>
        <p:spPr>
          <a:xfrm>
            <a:off x="5029200" y="1463049"/>
            <a:ext cx="3657600" cy="2585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c9e1a2623b_7_1"/>
          <p:cNvSpPr/>
          <p:nvPr/>
        </p:nvSpPr>
        <p:spPr>
          <a:xfrm>
            <a:off x="5303520" y="1600200"/>
            <a:ext cx="3200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Сеть:  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SIREN [1 → 128 → 128 → 128 → 1]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3c9e1a2623b_7_1"/>
          <p:cNvSpPr/>
          <p:nvPr/>
        </p:nvSpPr>
        <p:spPr>
          <a:xfrm>
            <a:off x="5303520" y="1901952"/>
            <a:ext cx="3200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Активация:  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sin(ω₀ · Wx + b), ω₀ = 5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3c9e1a2623b_7_1"/>
          <p:cNvSpPr/>
          <p:nvPr/>
        </p:nvSpPr>
        <p:spPr>
          <a:xfrm>
            <a:off x="5303520" y="2203706"/>
            <a:ext cx="3200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Оптимизатор:  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Adam (10K) + </a:t>
            </a:r>
            <a:r>
              <a:rPr lang="en-US" sz="1100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L-BFGS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3c9e1a2623b_7_1"/>
          <p:cNvSpPr/>
          <p:nvPr/>
        </p:nvSpPr>
        <p:spPr>
          <a:xfrm>
            <a:off x="5303520" y="2505458"/>
            <a:ext cx="3200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N_</a:t>
            </a:r>
            <a:r>
              <a:rPr b="1" lang="en-US" sz="1100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observed</a:t>
            </a:r>
            <a:r>
              <a:rPr b="1" i="0" lang="en-US" sz="11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US" sz="1100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 точек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3c9e1a2623b_7_1"/>
          <p:cNvSpPr/>
          <p:nvPr/>
        </p:nvSpPr>
        <p:spPr>
          <a:xfrm>
            <a:off x="5303520" y="2807148"/>
            <a:ext cx="3200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Warmup:  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2000 шагов только data loss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3c9e1a2623b_7_1"/>
          <p:cNvSpPr/>
          <p:nvPr/>
        </p:nvSpPr>
        <p:spPr>
          <a:xfrm>
            <a:off x="5303520" y="3127200"/>
            <a:ext cx="3200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100"/>
              <a:buFont typeface="Calibri"/>
              <a:buNone/>
            </a:pPr>
            <a:r>
              <a:rPr b="1" lang="en-US" sz="1300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λ</a:t>
            </a:r>
            <a:r>
              <a:rPr b="1" baseline="-25000" lang="en-US" sz="1300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phys</a:t>
            </a:r>
            <a:r>
              <a:rPr b="1" i="0" lang="en-US" sz="11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b="0" i="0" lang="en-US" sz="11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Адаптивный (авто-баланс)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3c9e1a2623b_7_1"/>
          <p:cNvSpPr/>
          <p:nvPr/>
        </p:nvSpPr>
        <p:spPr>
          <a:xfrm>
            <a:off x="5029200" y="3481253"/>
            <a:ext cx="3657600" cy="502800"/>
          </a:xfrm>
          <a:prstGeom prst="rect">
            <a:avLst/>
          </a:prstGeom>
          <a:solidFill>
            <a:srgbClr val="F59E0B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c9e1a2623b_7_1"/>
          <p:cNvSpPr/>
          <p:nvPr/>
        </p:nvSpPr>
        <p:spPr>
          <a:xfrm>
            <a:off x="5120650" y="3499537"/>
            <a:ext cx="3474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59E0B"/>
              </a:buClr>
              <a:buSzPts val="1000"/>
              <a:buFont typeface="Calibri"/>
              <a:buNone/>
            </a:pPr>
            <a:r>
              <a:rPr b="0" i="1" lang="en-US" sz="1000" u="none" cap="none" strike="noStrike">
                <a:solidFill>
                  <a:srgbClr val="F59E0B"/>
                </a:solidFill>
                <a:latin typeface="Calibri"/>
                <a:ea typeface="Calibri"/>
                <a:cs typeface="Calibri"/>
                <a:sym typeface="Calibri"/>
              </a:rPr>
              <a:t>SIREN заменяет tanh на sin(), что позволяет нейросети естественно представлять высокочастотные компоненты сигнала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3c9e1a2623b_7_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2" name="Google Shape;182;g3c9e1a2623b_7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4694" y="3606000"/>
            <a:ext cx="2259806" cy="4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3c9e1a2623b_7_1"/>
          <p:cNvSpPr/>
          <p:nvPr/>
        </p:nvSpPr>
        <p:spPr>
          <a:xfrm>
            <a:off x="284700" y="607100"/>
            <a:ext cx="8402100" cy="3810000"/>
          </a:xfrm>
          <a:prstGeom prst="rect">
            <a:avLst/>
          </a:prstGeom>
          <a:solidFill>
            <a:srgbClr val="0D948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g3c9e1a2623b_7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101" y="4091400"/>
            <a:ext cx="1065850" cy="9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c9e1a2623b_7_1" title="download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400" y="895048"/>
            <a:ext cx="7315174" cy="3014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DFA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c9e1a2623b_8_1"/>
          <p:cNvSpPr/>
          <p:nvPr/>
        </p:nvSpPr>
        <p:spPr>
          <a:xfrm>
            <a:off x="0" y="0"/>
            <a:ext cx="9144000" cy="549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c9e1a2623b_8_1"/>
          <p:cNvSpPr/>
          <p:nvPr/>
        </p:nvSpPr>
        <p:spPr>
          <a:xfrm>
            <a:off x="640080" y="274320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F4444"/>
              </a:buClr>
              <a:buSzPts val="2600"/>
              <a:buFont typeface="Trebuchet MS"/>
              <a:buNone/>
            </a:pPr>
            <a:r>
              <a:rPr b="1" i="0" lang="en-US" sz="2600" u="none" cap="none" strike="noStrike">
                <a:solidFill>
                  <a:srgbClr val="EF4444"/>
                </a:solidFill>
                <a:latin typeface="Trebuchet MS"/>
                <a:ea typeface="Trebuchet MS"/>
                <a:cs typeface="Trebuchet MS"/>
                <a:sym typeface="Trebuchet MS"/>
              </a:rPr>
              <a:t>Задача </a:t>
            </a:r>
            <a:r>
              <a:rPr b="1" lang="en-US" sz="2600">
                <a:solidFill>
                  <a:srgbClr val="EF4444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b="1" i="0" lang="en-US" sz="2600" u="none" cap="none" strike="noStrike">
                <a:solidFill>
                  <a:srgbClr val="EF4444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b="1" lang="en-US" sz="2600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Баллистическое движение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3c9e1a2623b_8_1"/>
          <p:cNvSpPr/>
          <p:nvPr/>
        </p:nvSpPr>
        <p:spPr>
          <a:xfrm>
            <a:off x="640075" y="823025"/>
            <a:ext cx="3703200" cy="1645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c9e1a2623b_8_1"/>
          <p:cNvSpPr/>
          <p:nvPr/>
        </p:nvSpPr>
        <p:spPr>
          <a:xfrm>
            <a:off x="640080" y="823025"/>
            <a:ext cx="63900" cy="164580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c9e1a2623b_8_1"/>
          <p:cNvSpPr/>
          <p:nvPr/>
        </p:nvSpPr>
        <p:spPr>
          <a:xfrm>
            <a:off x="914400" y="914465"/>
            <a:ext cx="32004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Математическая модель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3c9e1a2623b_8_1"/>
          <p:cNvSpPr/>
          <p:nvPr/>
        </p:nvSpPr>
        <p:spPr>
          <a:xfrm>
            <a:off x="914400" y="1280225"/>
            <a:ext cx="34746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300"/>
              <a:buFont typeface="Consolas"/>
              <a:buNone/>
            </a:pPr>
            <a:r>
              <a:rPr b="1" i="0" lang="en-US" sz="1300" u="none" cap="none" strike="noStrike">
                <a:solidFill>
                  <a:srgbClr val="0D1B2A"/>
                </a:solidFill>
                <a:latin typeface="Consolas"/>
                <a:ea typeface="Consolas"/>
                <a:cs typeface="Consolas"/>
                <a:sym typeface="Consolas"/>
              </a:rPr>
              <a:t>ODE:   h''(t) = −g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200"/>
              <a:buFont typeface="Consolas"/>
              <a:buNone/>
            </a:pPr>
            <a:r>
              <a:rPr b="0" i="0" lang="en-US" sz="1200" u="none" cap="none" strike="noStrike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IC:     h(0) = h₀ = 1000.0 м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200"/>
              <a:buFont typeface="Consolas"/>
              <a:buNone/>
            </a:pPr>
            <a:r>
              <a:rPr b="0" i="0" lang="en-US" sz="1200" u="none" cap="none" strike="noStrike">
                <a:solidFill>
                  <a:srgbClr val="64748B"/>
                </a:solidFill>
                <a:latin typeface="Consolas"/>
                <a:ea typeface="Consolas"/>
                <a:cs typeface="Consolas"/>
                <a:sym typeface="Consolas"/>
              </a:rPr>
              <a:t>        h'(0) = v₀ = 10000.0 м/с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9488"/>
              </a:buClr>
              <a:buSzPts val="1200"/>
              <a:buFont typeface="Consolas"/>
              <a:buNone/>
            </a:pPr>
            <a:r>
              <a:rPr b="0" i="0" lang="en-US" sz="1200" u="none" cap="none" strike="noStrike">
                <a:solidFill>
                  <a:srgbClr val="0D9488"/>
                </a:solidFill>
                <a:latin typeface="Consolas"/>
                <a:ea typeface="Consolas"/>
                <a:cs typeface="Consolas"/>
                <a:sym typeface="Consolas"/>
              </a:rPr>
              <a:t>Точное: h(t) = h₀ + v₀t − </a:t>
            </a:r>
            <a:r>
              <a:rPr lang="en-US" sz="1200">
                <a:solidFill>
                  <a:srgbClr val="0D9488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b="0" i="0" lang="en-US" sz="1200" u="none" cap="none" strike="noStrike">
                <a:solidFill>
                  <a:srgbClr val="0D9488"/>
                </a:solidFill>
                <a:latin typeface="Consolas"/>
                <a:ea typeface="Consolas"/>
                <a:cs typeface="Consolas"/>
                <a:sym typeface="Consolas"/>
              </a:rPr>
              <a:t>gt²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3c9e1a2623b_8_1"/>
          <p:cNvSpPr/>
          <p:nvPr/>
        </p:nvSpPr>
        <p:spPr>
          <a:xfrm>
            <a:off x="685800" y="2468824"/>
            <a:ext cx="3657600" cy="2674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bl" dir="8100000" dist="25400">
              <a:srgbClr val="000000">
                <a:alpha val="1216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c9e1a2623b_8_1"/>
          <p:cNvSpPr/>
          <p:nvPr/>
        </p:nvSpPr>
        <p:spPr>
          <a:xfrm>
            <a:off x="960120" y="2756900"/>
            <a:ext cx="3200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200"/>
              <a:buFont typeface="Calibri"/>
              <a:buNone/>
            </a:pPr>
            <a:r>
              <a:rPr b="1" i="0" lang="en-US" sz="12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Сеть:  </a:t>
            </a:r>
            <a:r>
              <a:rPr b="0" i="0" lang="en-US" sz="12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FCN [1 → 32 → 32 → 1]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3c9e1a2623b_8_1"/>
          <p:cNvSpPr/>
          <p:nvPr/>
        </p:nvSpPr>
        <p:spPr>
          <a:xfrm>
            <a:off x="960120" y="3076940"/>
            <a:ext cx="3200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200"/>
              <a:buFont typeface="Calibri"/>
              <a:buNone/>
            </a:pPr>
            <a:r>
              <a:rPr b="1" i="0" lang="en-US" sz="12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Активация:  </a:t>
            </a:r>
            <a:r>
              <a:rPr b="0" i="0" lang="en-US" sz="12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Tanh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3c9e1a2623b_8_1"/>
          <p:cNvSpPr/>
          <p:nvPr/>
        </p:nvSpPr>
        <p:spPr>
          <a:xfrm>
            <a:off x="960120" y="3396980"/>
            <a:ext cx="3200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200"/>
              <a:buFont typeface="Calibri"/>
              <a:buNone/>
            </a:pPr>
            <a:r>
              <a:rPr b="1" i="0" lang="en-US" sz="12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Оптимизатор:  </a:t>
            </a:r>
            <a:r>
              <a:rPr b="0" i="0" lang="en-US" sz="12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Adam (5000) → L-BFGS (500)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3c9e1a2623b_8_1"/>
          <p:cNvSpPr/>
          <p:nvPr/>
        </p:nvSpPr>
        <p:spPr>
          <a:xfrm>
            <a:off x="960120" y="3717020"/>
            <a:ext cx="3200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200"/>
              <a:buFont typeface="Calibri"/>
              <a:buNone/>
            </a:pPr>
            <a:r>
              <a:rPr b="1" i="0" lang="en-US" sz="12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N_data:  </a:t>
            </a:r>
            <a:r>
              <a:rPr b="0" i="0" lang="en-US" sz="12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10 зашумлённых точек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3c9e1a2623b_8_1"/>
          <p:cNvSpPr/>
          <p:nvPr/>
        </p:nvSpPr>
        <p:spPr>
          <a:xfrm>
            <a:off x="960120" y="4037060"/>
            <a:ext cx="3200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200"/>
              <a:buFont typeface="Calibri"/>
              <a:buNone/>
            </a:pPr>
            <a:r>
              <a:rPr b="1" i="0" lang="en-US" sz="12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N_collocation:  </a:t>
            </a:r>
            <a:r>
              <a:rPr b="0" i="0" lang="en-US" sz="1200" u="none" cap="none" strike="noStrike">
                <a:solidFill>
                  <a:srgbClr val="64748B"/>
                </a:solidFill>
                <a:latin typeface="Calibri"/>
                <a:ea typeface="Calibri"/>
                <a:cs typeface="Calibri"/>
                <a:sym typeface="Calibri"/>
              </a:rPr>
              <a:t>200 точек для физики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3c9e1a2623b_8_1"/>
          <p:cNvSpPr/>
          <p:nvPr/>
        </p:nvSpPr>
        <p:spPr>
          <a:xfrm>
            <a:off x="960120" y="4226775"/>
            <a:ext cx="3200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200"/>
              <a:buFont typeface="Calibri"/>
              <a:buNone/>
            </a:pPr>
            <a:r>
              <a:rPr b="1" i="0" lang="en-US" sz="1200" u="none" cap="none" strike="noStrike">
                <a:solidFill>
                  <a:srgbClr val="0D1B2A"/>
                </a:solidFill>
                <a:latin typeface="Calibri"/>
                <a:ea typeface="Calibri"/>
                <a:cs typeface="Calibri"/>
                <a:sym typeface="Calibri"/>
              </a:rPr>
              <a:t>Loss: 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3c9e1a2623b_8_1"/>
          <p:cNvSpPr/>
          <p:nvPr/>
        </p:nvSpPr>
        <p:spPr>
          <a:xfrm>
            <a:off x="960120" y="4494260"/>
            <a:ext cx="3108900" cy="594300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c9e1a2623b_8_1"/>
          <p:cNvSpPr/>
          <p:nvPr/>
        </p:nvSpPr>
        <p:spPr>
          <a:xfrm>
            <a:off x="960145" y="4494285"/>
            <a:ext cx="3108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EAD4"/>
              </a:buClr>
              <a:buSzPts val="1100"/>
              <a:buFont typeface="Consolas"/>
              <a:buNone/>
            </a:pPr>
            <a:r>
              <a:rPr b="0" i="0" lang="en-US" sz="1300" u="none" cap="none" strike="noStrike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L = </a:t>
            </a:r>
            <a:r>
              <a:rPr lang="en-US">
                <a:solidFill>
                  <a:srgbClr val="5EEAD4"/>
                </a:solidFill>
                <a:highlight>
                  <a:srgbClr val="0C1B2B"/>
                </a:highlight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baseline="-25000" lang="en-US">
                <a:solidFill>
                  <a:srgbClr val="5EEAD4"/>
                </a:solidFill>
                <a:highlight>
                  <a:srgbClr val="0C1B2B"/>
                </a:highlight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i="0" lang="en-US" sz="1300" u="none" cap="none" strike="noStrike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·</a:t>
            </a:r>
            <a:r>
              <a:rPr lang="en-US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aseline="-25000" lang="en-US" sz="1300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b="0" i="0" lang="en-US" sz="1300" u="none" cap="none" strike="noStrike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1300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λ</a:t>
            </a:r>
            <a:r>
              <a:rPr baseline="-25000" lang="en-US" sz="1300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n-US" sz="1300" u="none" cap="none" strike="noStrike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·</a:t>
            </a:r>
            <a:r>
              <a:rPr lang="en-US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aseline="-25000" lang="en-US" sz="1300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phys</a:t>
            </a:r>
            <a:r>
              <a:rPr b="0" i="0" lang="en-US" sz="1300" u="none" cap="none" strike="noStrike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1300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λ</a:t>
            </a:r>
            <a:r>
              <a:rPr baseline="-25000" lang="en-US" sz="1300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ic</a:t>
            </a:r>
            <a:r>
              <a:rPr b="0" i="0" lang="en-US" sz="1300" u="none" cap="none" strike="noStrike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·</a:t>
            </a:r>
            <a:r>
              <a:rPr lang="en-US" sz="1300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aseline="-25000" lang="en-US" sz="1300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ic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EAD4"/>
              </a:buClr>
              <a:buSzPts val="1100"/>
              <a:buFont typeface="Consolas"/>
              <a:buNone/>
            </a:pPr>
            <a:r>
              <a:rPr lang="en-US">
                <a:solidFill>
                  <a:srgbClr val="5EEAD4"/>
                </a:solidFill>
                <a:highlight>
                  <a:srgbClr val="0C1B2B"/>
                </a:highlight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baseline="-25000" lang="en-US">
                <a:solidFill>
                  <a:srgbClr val="5EEAD4"/>
                </a:solidFill>
                <a:highlight>
                  <a:srgbClr val="0C1B2B"/>
                </a:highlight>
                <a:latin typeface="Roboto"/>
                <a:ea typeface="Roboto"/>
                <a:cs typeface="Roboto"/>
                <a:sym typeface="Roboto"/>
              </a:rPr>
              <a:t>d </a:t>
            </a:r>
            <a:r>
              <a:rPr b="0" i="0" lang="en-US" sz="1300" u="none" cap="none" strike="noStrike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= 1  </a:t>
            </a:r>
            <a:r>
              <a:rPr lang="en-US" sz="1300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λ</a:t>
            </a:r>
            <a:r>
              <a:rPr baseline="-25000" lang="en-US" sz="1300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0" i="0" lang="en-US" sz="1300" u="none" cap="none" strike="noStrike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= 10  </a:t>
            </a:r>
            <a:r>
              <a:rPr lang="en-US" sz="1300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λ</a:t>
            </a:r>
            <a:r>
              <a:rPr baseline="-25000" lang="en-US" sz="1300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ic </a:t>
            </a:r>
            <a:r>
              <a:rPr b="0" i="0" lang="en-US" sz="1300" u="none" cap="none" strike="noStrike">
                <a:solidFill>
                  <a:srgbClr val="5EEAD4"/>
                </a:solidFill>
                <a:latin typeface="Consolas"/>
                <a:ea typeface="Consolas"/>
                <a:cs typeface="Consolas"/>
                <a:sym typeface="Consolas"/>
              </a:rPr>
              <a:t>= 50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3c9e1a2623b_8_1"/>
          <p:cNvSpPr/>
          <p:nvPr/>
        </p:nvSpPr>
        <p:spPr>
          <a:xfrm>
            <a:off x="4899175" y="4539900"/>
            <a:ext cx="3657600" cy="548700"/>
          </a:xfrm>
          <a:prstGeom prst="rect">
            <a:avLst/>
          </a:prstGeom>
          <a:solidFill>
            <a:srgbClr val="EF4444">
              <a:alpha val="10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c9e1a2623b_8_1"/>
          <p:cNvSpPr/>
          <p:nvPr/>
        </p:nvSpPr>
        <p:spPr>
          <a:xfrm>
            <a:off x="4899165" y="4539900"/>
            <a:ext cx="3474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F4444"/>
              </a:buClr>
              <a:buSzPts val="1100"/>
              <a:buFont typeface="Calibri"/>
              <a:buNone/>
            </a:pPr>
            <a:r>
              <a:rPr b="0" i="1" lang="en-US" sz="1100" u="none" cap="none" strike="noStrike">
                <a:solidFill>
                  <a:srgbClr val="EF4444"/>
                </a:solidFill>
                <a:latin typeface="Calibri"/>
                <a:ea typeface="Calibri"/>
                <a:cs typeface="Calibri"/>
                <a:sym typeface="Calibri"/>
              </a:rPr>
              <a:t>Ключевая идея: физика (h''= −g) регуляризирует модель при малом количестве шумных данных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3c9e1a2623b_8_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g3c9e1a2623b_8_1"/>
          <p:cNvSpPr/>
          <p:nvPr/>
        </p:nvSpPr>
        <p:spPr>
          <a:xfrm>
            <a:off x="960150" y="2452965"/>
            <a:ext cx="3657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1600"/>
              <a:buFont typeface="Trebuchet MS"/>
              <a:buNone/>
            </a:pPr>
            <a:r>
              <a:rPr b="1" i="0" lang="en-US" sz="1600" u="none" cap="none" strike="noStrike">
                <a:solidFill>
                  <a:srgbClr val="0D1B2A"/>
                </a:solidFill>
                <a:latin typeface="Trebuchet MS"/>
                <a:ea typeface="Trebuchet MS"/>
                <a:cs typeface="Trebuchet MS"/>
                <a:sym typeface="Trebuchet MS"/>
              </a:rPr>
              <a:t>Архитектура PINN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g3c9e1a2623b_8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000" y="816972"/>
            <a:ext cx="4494951" cy="296085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3c9e1a2623b_8_1"/>
          <p:cNvSpPr/>
          <p:nvPr/>
        </p:nvSpPr>
        <p:spPr>
          <a:xfrm>
            <a:off x="4389000" y="3884525"/>
            <a:ext cx="4494900" cy="548700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c9e1a2623b_8_1"/>
          <p:cNvSpPr/>
          <p:nvPr/>
        </p:nvSpPr>
        <p:spPr>
          <a:xfrm>
            <a:off x="4488888" y="3884525"/>
            <a:ext cx="4295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EEAD4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5EEAD4"/>
                </a:solidFill>
                <a:latin typeface="Calibri"/>
                <a:ea typeface="Calibri"/>
                <a:cs typeface="Calibri"/>
                <a:sym typeface="Calibri"/>
              </a:rPr>
              <a:t>Вывод: PINN с 10 точками данных восстанавливает траекторию точнее, чем чистая нейросеть — физика компенсирует недостаток данных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2026-02-20T11:53:47Z</dcterms:created>
  <dc:creator>Karina</dc:creator>
</cp:coreProperties>
</file>